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0"/>
  </p:notesMasterIdLst>
  <p:sldIdLst>
    <p:sldId id="2605" r:id="rId3"/>
    <p:sldId id="2618" r:id="rId4"/>
    <p:sldId id="2620" r:id="rId5"/>
    <p:sldId id="2624" r:id="rId6"/>
    <p:sldId id="2622" r:id="rId7"/>
    <p:sldId id="2623" r:id="rId8"/>
    <p:sldId id="2586" r:id="rId9"/>
  </p:sldIdLst>
  <p:sldSz cx="17557750" cy="9874250"/>
  <p:notesSz cx="6797675" cy="9928225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0" userDrawn="1">
          <p15:clr>
            <a:srgbClr val="A4A3A4"/>
          </p15:clr>
        </p15:guide>
        <p15:guide id="2" pos="9113" userDrawn="1">
          <p15:clr>
            <a:srgbClr val="A4A3A4"/>
          </p15:clr>
        </p15:guide>
        <p15:guide id="3" pos="2083" userDrawn="1">
          <p15:clr>
            <a:srgbClr val="A4A3A4"/>
          </p15:clr>
        </p15:guide>
        <p15:guide id="4" pos="6709" userDrawn="1">
          <p15:clr>
            <a:srgbClr val="A4A3A4"/>
          </p15:clr>
        </p15:guide>
        <p15:guide id="5" pos="15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B94A64-4568-B577-26CF-463E5CFFB0A4}" name="Fabio Storino" initials="FS" userId="S::fstorino@nicbrti.onmicrosoft.com::55ef593e-1a88-4f1d-b769-1eb05d336bd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9C3"/>
    <a:srgbClr val="8E2BA5"/>
    <a:srgbClr val="FEC6DB"/>
    <a:srgbClr val="FD69A1"/>
    <a:srgbClr val="FC4289"/>
    <a:srgbClr val="FDA1C4"/>
    <a:srgbClr val="FD91BA"/>
    <a:srgbClr val="EF9BDF"/>
    <a:srgbClr val="ED8FDB"/>
    <a:srgbClr val="DD8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01" autoAdjust="0"/>
    <p:restoredTop sz="94648"/>
  </p:normalViewPr>
  <p:slideViewPr>
    <p:cSldViewPr snapToGrid="0">
      <p:cViewPr varScale="1">
        <p:scale>
          <a:sx n="40" d="100"/>
          <a:sy n="40" d="100"/>
        </p:scale>
        <p:origin x="760" y="36"/>
      </p:cViewPr>
      <p:guideLst>
        <p:guide orient="horz" pos="3110"/>
        <p:guide pos="9113"/>
        <p:guide pos="2083"/>
        <p:guide pos="6709"/>
        <p:guide pos="15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 /><Relationship Id="rId13" Type="http://schemas.openxmlformats.org/officeDocument/2006/relationships/theme" Target="theme/theme1.xml" /><Relationship Id="rId3" Type="http://schemas.openxmlformats.org/officeDocument/2006/relationships/slide" Target="slides/slide1.xml" /><Relationship Id="rId7" Type="http://schemas.openxmlformats.org/officeDocument/2006/relationships/slide" Target="slides/slide5.xml" /><Relationship Id="rId12" Type="http://schemas.openxmlformats.org/officeDocument/2006/relationships/viewProps" Target="viewProps.xml" /><Relationship Id="rId2" Type="http://schemas.openxmlformats.org/officeDocument/2006/relationships/slideMaster" Target="slideMasters/slideMaster2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4.xml" /><Relationship Id="rId11" Type="http://schemas.openxmlformats.org/officeDocument/2006/relationships/presProps" Target="presProps.xml" /><Relationship Id="rId5" Type="http://schemas.openxmlformats.org/officeDocument/2006/relationships/slide" Target="slides/slide3.xml" /><Relationship Id="rId15" Type="http://schemas.microsoft.com/office/2018/10/relationships/authors" Target="authors.xml" /><Relationship Id="rId10" Type="http://schemas.openxmlformats.org/officeDocument/2006/relationships/notesMaster" Target="notesMasters/notesMaster1.xml" /><Relationship Id="rId4" Type="http://schemas.openxmlformats.org/officeDocument/2006/relationships/slide" Target="slides/slide2.xml" /><Relationship Id="rId9" Type="http://schemas.openxmlformats.org/officeDocument/2006/relationships/slide" Target="slides/slide7.xml" /><Relationship Id="rId14" Type="http://schemas.openxmlformats.org/officeDocument/2006/relationships/tableStyles" Target="tableStyles.xml" 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 /><Relationship Id="rId2" Type="http://schemas.microsoft.com/office/2011/relationships/chartColorStyle" Target="colors1.xml" /><Relationship Id="rId1" Type="http://schemas.microsoft.com/office/2011/relationships/chartStyle" Target="style1.xml" /><Relationship Id="rId4" Type="http://schemas.openxmlformats.org/officeDocument/2006/relationships/package" Target="../embeddings/Microsoft_Excel_Worksheet.xlsx" 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 /><Relationship Id="rId2" Type="http://schemas.microsoft.com/office/2011/relationships/chartColorStyle" Target="colors2.xml" /><Relationship Id="rId1" Type="http://schemas.microsoft.com/office/2011/relationships/chartStyle" Target="style2.xml" /><Relationship Id="rId4" Type="http://schemas.openxmlformats.org/officeDocument/2006/relationships/package" Target="../embeddings/Microsoft_Excel_Worksheet1.xlsx" 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 /><Relationship Id="rId2" Type="http://schemas.microsoft.com/office/2011/relationships/chartColorStyle" Target="colors3.xml" /><Relationship Id="rId1" Type="http://schemas.microsoft.com/office/2011/relationships/chartStyle" Target="style3.xml" 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 /><Relationship Id="rId2" Type="http://schemas.microsoft.com/office/2011/relationships/chartColorStyle" Target="colors4.xml" /><Relationship Id="rId1" Type="http://schemas.microsoft.com/office/2011/relationships/chartStyle" Target="style4.xml" /><Relationship Id="rId4" Type="http://schemas.openxmlformats.org/officeDocument/2006/relationships/oleObject" Target="file:///samba.in.nic.br\cetic\CETIC.BR%20(reposit&#243;rio)\Metodos%20Quali%20e%20Estudos%20Setoriais\Estudos%20Setoriais\2023\Conectividade%20Significativa\Processamentos\v2.Descritivas_2023_pedidoProcessamento.v2-1.xlsx" TargetMode="External" 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 /><Relationship Id="rId2" Type="http://schemas.microsoft.com/office/2011/relationships/chartColorStyle" Target="colors5.xml" /><Relationship Id="rId1" Type="http://schemas.microsoft.com/office/2011/relationships/chartStyle" Target="style5.xml" /><Relationship Id="rId4" Type="http://schemas.openxmlformats.org/officeDocument/2006/relationships/package" Target="../embeddings/Microsoft_Excel_Worksheet3.xlsx" 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 /><Relationship Id="rId2" Type="http://schemas.microsoft.com/office/2011/relationships/chartColorStyle" Target="colors6.xml" /><Relationship Id="rId1" Type="http://schemas.microsoft.com/office/2011/relationships/chartStyle" Target="style6.xml" /><Relationship Id="rId4" Type="http://schemas.openxmlformats.org/officeDocument/2006/relationships/package" Target="../embeddings/Microsoft_Excel_Worksheet4.xlsx" 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 /><Relationship Id="rId2" Type="http://schemas.microsoft.com/office/2011/relationships/chartColorStyle" Target="colors7.xml" /><Relationship Id="rId1" Type="http://schemas.microsoft.com/office/2011/relationships/chartStyle" Target="style7.xml" /><Relationship Id="rId4" Type="http://schemas.openxmlformats.org/officeDocument/2006/relationships/package" Target="../embeddings/Microsoft_Excel_Worksheet5.xlsx" 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 /><Relationship Id="rId2" Type="http://schemas.microsoft.com/office/2011/relationships/chartColorStyle" Target="colors8.xml" /><Relationship Id="rId1" Type="http://schemas.microsoft.com/office/2011/relationships/chartStyle" Target="style8.xml" /><Relationship Id="rId4" Type="http://schemas.openxmlformats.org/officeDocument/2006/relationships/package" Target="../embeddings/Microsoft_Excel_Worksheet6.xlsx" 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 /><Relationship Id="rId2" Type="http://schemas.microsoft.com/office/2011/relationships/chartColorStyle" Target="colors9.xml" /><Relationship Id="rId1" Type="http://schemas.microsoft.com/office/2011/relationships/chartStyle" Target="style9.xml" /><Relationship Id="rId4" Type="http://schemas.openxmlformats.org/officeDocument/2006/relationships/package" Target="../embeddings/Microsoft_Excel_Worksheet7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900481189851273E-2"/>
          <c:y val="6.9861111111111124E-2"/>
          <c:w val="0.85542042808029273"/>
          <c:h val="0.7122065470982793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Teste1!$B$2</c:f>
              <c:strCache>
                <c:ptCount val="1"/>
                <c:pt idx="0">
                  <c:v>0 a 2 pontos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Teste1!$A$6</c:f>
              <c:strCache>
                <c:ptCount val="1"/>
                <c:pt idx="0">
                  <c:v>Brasil 2023</c:v>
                </c:pt>
              </c:strCache>
            </c:strRef>
          </c:cat>
          <c:val>
            <c:numRef>
              <c:f>Teste1!$B$6</c:f>
              <c:numCache>
                <c:formatCode>0%</c:formatCode>
                <c:ptCount val="1"/>
                <c:pt idx="0">
                  <c:v>0.3306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40-4BB6-A13E-A16578445087}"/>
            </c:ext>
          </c:extLst>
        </c:ser>
        <c:ser>
          <c:idx val="1"/>
          <c:order val="1"/>
          <c:tx>
            <c:strRef>
              <c:f>Teste1!$C$2</c:f>
              <c:strCache>
                <c:ptCount val="1"/>
                <c:pt idx="0">
                  <c:v>3 e 4 pontos</c:v>
                </c:pt>
              </c:strCache>
            </c:strRef>
          </c:tx>
          <c:spPr>
            <a:solidFill>
              <a:srgbClr val="E84C22">
                <a:lumMod val="20000"/>
                <a:lumOff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Teste1!$A$6</c:f>
              <c:strCache>
                <c:ptCount val="1"/>
                <c:pt idx="0">
                  <c:v>Brasil 2023</c:v>
                </c:pt>
              </c:strCache>
            </c:strRef>
          </c:cat>
          <c:val>
            <c:numRef>
              <c:f>Teste1!$C$6</c:f>
              <c:numCache>
                <c:formatCode>0%</c:formatCode>
                <c:ptCount val="1"/>
                <c:pt idx="0">
                  <c:v>0.24496999999999999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40-4BB6-A13E-A16578445087}"/>
            </c:ext>
          </c:extLst>
        </c:ser>
        <c:ser>
          <c:idx val="2"/>
          <c:order val="2"/>
          <c:tx>
            <c:strRef>
              <c:f>Teste1!$D$2</c:f>
              <c:strCache>
                <c:ptCount val="1"/>
                <c:pt idx="0">
                  <c:v>5 e 6 pontos</c:v>
                </c:pt>
              </c:strCache>
            </c:strRef>
          </c:tx>
          <c:spPr>
            <a:solidFill>
              <a:srgbClr val="A9D1F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Teste1!$A$6</c:f>
              <c:strCache>
                <c:ptCount val="1"/>
                <c:pt idx="0">
                  <c:v>Brasil 2023</c:v>
                </c:pt>
              </c:strCache>
            </c:strRef>
          </c:cat>
          <c:val>
            <c:numRef>
              <c:f>Teste1!$D$6</c:f>
              <c:numCache>
                <c:formatCode>0%</c:formatCode>
                <c:ptCount val="1"/>
                <c:pt idx="0">
                  <c:v>0.20135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40-4BB6-A13E-A16578445087}"/>
            </c:ext>
          </c:extLst>
        </c:ser>
        <c:ser>
          <c:idx val="3"/>
          <c:order val="3"/>
          <c:tx>
            <c:strRef>
              <c:f>Teste1!$E$2</c:f>
              <c:strCache>
                <c:ptCount val="1"/>
                <c:pt idx="0">
                  <c:v>7 a 9 pontos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Teste1!$A$6</c:f>
              <c:strCache>
                <c:ptCount val="1"/>
                <c:pt idx="0">
                  <c:v>Brasil 2023</c:v>
                </c:pt>
              </c:strCache>
            </c:strRef>
          </c:cat>
          <c:val>
            <c:numRef>
              <c:f>Teste1!$E$6</c:f>
              <c:numCache>
                <c:formatCode>0%</c:formatCode>
                <c:ptCount val="1"/>
                <c:pt idx="0">
                  <c:v>0.22303000000000001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B40-4BB6-A13E-A165784450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70249167"/>
        <c:axId val="1078112847"/>
      </c:barChart>
      <c:catAx>
        <c:axId val="9702491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78112847"/>
        <c:crosses val="autoZero"/>
        <c:auto val="1"/>
        <c:lblAlgn val="ctr"/>
        <c:lblOffset val="100"/>
        <c:noMultiLvlLbl val="0"/>
      </c:catAx>
      <c:valAx>
        <c:axId val="10781128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702491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37176444493734E-2"/>
          <c:y val="0.89912000530327829"/>
          <c:w val="0.83932527448153493"/>
          <c:h val="8.92366124356388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2571002035975433E-2"/>
          <c:y val="0.10019911249709981"/>
          <c:w val="0.95252192698316185"/>
          <c:h val="0.82081137840175766"/>
        </c:manualLayout>
      </c:layout>
      <c:lineChart>
        <c:grouping val="standard"/>
        <c:varyColors val="0"/>
        <c:ser>
          <c:idx val="0"/>
          <c:order val="0"/>
          <c:tx>
            <c:strRef>
              <c:f>Teste1!$B$2</c:f>
              <c:strCache>
                <c:ptCount val="1"/>
                <c:pt idx="0">
                  <c:v>0 a 2 pontos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rgbClr val="C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93-4288-A0C1-2F0C5EC6693B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rgbClr val="C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93-4288-A0C1-2F0C5EC6693B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rgbClr val="C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93-4288-A0C1-2F0C5EC6693B}"/>
              </c:ext>
            </c:extLst>
          </c:dPt>
          <c:dLbls>
            <c:spPr>
              <a:solidFill>
                <a:srgbClr val="C00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Teste1!$A$3:$A$6</c:f>
              <c:numCache>
                <c:formatCode>General</c:formatCod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2023</c:v>
                </c:pt>
              </c:numCache>
            </c:numRef>
          </c:cat>
          <c:val>
            <c:numRef>
              <c:f>Teste1!$B$3:$B$6</c:f>
              <c:numCache>
                <c:formatCode>0%</c:formatCode>
                <c:ptCount val="4"/>
                <c:pt idx="0">
                  <c:v>0.47910000000000003</c:v>
                </c:pt>
                <c:pt idx="1">
                  <c:v>0.44497999999999999</c:v>
                </c:pt>
                <c:pt idx="2">
                  <c:v>0.39011499999999999</c:v>
                </c:pt>
                <c:pt idx="3">
                  <c:v>0.33065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D93-4288-A0C1-2F0C5EC6693B}"/>
            </c:ext>
          </c:extLst>
        </c:ser>
        <c:ser>
          <c:idx val="1"/>
          <c:order val="1"/>
          <c:tx>
            <c:strRef>
              <c:f>Teste1!$C$2</c:f>
              <c:strCache>
                <c:ptCount val="1"/>
                <c:pt idx="0">
                  <c:v>3 e 4 pontos</c:v>
                </c:pt>
              </c:strCache>
            </c:strRef>
          </c:tx>
          <c:spPr>
            <a:ln w="28575" cap="rnd">
              <a:solidFill>
                <a:srgbClr val="E84C22">
                  <a:lumMod val="20000"/>
                  <a:lumOff val="80000"/>
                </a:srgbClr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E84C22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Teste1!$A$3:$A$6</c:f>
              <c:numCache>
                <c:formatCode>General</c:formatCod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2023</c:v>
                </c:pt>
              </c:numCache>
            </c:numRef>
          </c:cat>
          <c:val>
            <c:numRef>
              <c:f>Teste1!$C$3:$C$6</c:f>
              <c:numCache>
                <c:formatCode>0%</c:formatCode>
                <c:ptCount val="4"/>
                <c:pt idx="0">
                  <c:v>0.2213</c:v>
                </c:pt>
                <c:pt idx="1">
                  <c:v>0.22198999999999999</c:v>
                </c:pt>
                <c:pt idx="2">
                  <c:v>0.24278920000000001</c:v>
                </c:pt>
                <c:pt idx="3">
                  <c:v>0.24496999999999999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D93-4288-A0C1-2F0C5EC6693B}"/>
            </c:ext>
          </c:extLst>
        </c:ser>
        <c:ser>
          <c:idx val="2"/>
          <c:order val="2"/>
          <c:tx>
            <c:strRef>
              <c:f>Teste1!$D$2</c:f>
              <c:strCache>
                <c:ptCount val="1"/>
                <c:pt idx="0">
                  <c:v>5 e 6 pontos</c:v>
                </c:pt>
              </c:strCache>
            </c:strRef>
          </c:tx>
          <c:spPr>
            <a:ln w="28575" cap="rnd">
              <a:solidFill>
                <a:srgbClr val="A9D1F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6740143914627052E-2"/>
                  <c:y val="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D93-4288-A0C1-2F0C5EC6693B}"/>
                </c:ext>
              </c:extLst>
            </c:dLbl>
            <c:spPr>
              <a:solidFill>
                <a:srgbClr val="A9D1F5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Teste1!$A$3:$A$6</c:f>
              <c:numCache>
                <c:formatCode>General</c:formatCod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2023</c:v>
                </c:pt>
              </c:numCache>
            </c:numRef>
          </c:cat>
          <c:val>
            <c:numRef>
              <c:f>Teste1!$D$3:$D$6</c:f>
              <c:numCache>
                <c:formatCode>0%</c:formatCode>
                <c:ptCount val="4"/>
                <c:pt idx="0">
                  <c:v>0.1991</c:v>
                </c:pt>
                <c:pt idx="1">
                  <c:v>0.18187</c:v>
                </c:pt>
                <c:pt idx="2">
                  <c:v>0.19524</c:v>
                </c:pt>
                <c:pt idx="3">
                  <c:v>0.20135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4D93-4288-A0C1-2F0C5EC6693B}"/>
            </c:ext>
          </c:extLst>
        </c:ser>
        <c:ser>
          <c:idx val="3"/>
          <c:order val="3"/>
          <c:tx>
            <c:strRef>
              <c:f>Teste1!$E$2</c:f>
              <c:strCache>
                <c:ptCount val="1"/>
                <c:pt idx="0">
                  <c:v>7 a 9 pontos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0070C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b" anchorCtr="0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Teste1!$A$3:$A$6</c:f>
              <c:numCache>
                <c:formatCode>General</c:formatCod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2023</c:v>
                </c:pt>
              </c:numCache>
            </c:numRef>
          </c:cat>
          <c:val>
            <c:numRef>
              <c:f>Teste1!$E$3:$E$6</c:f>
              <c:numCache>
                <c:formatCode>0%</c:formatCode>
                <c:ptCount val="4"/>
                <c:pt idx="0">
                  <c:v>0.10050000000000001</c:v>
                </c:pt>
                <c:pt idx="1">
                  <c:v>0.15115999999999999</c:v>
                </c:pt>
                <c:pt idx="2">
                  <c:v>0.171851</c:v>
                </c:pt>
                <c:pt idx="3">
                  <c:v>0.22303000000000001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4D93-4288-A0C1-2F0C5EC669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86969743"/>
        <c:axId val="1066157247"/>
      </c:lineChart>
      <c:catAx>
        <c:axId val="1086969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66157247"/>
        <c:crosses val="autoZero"/>
        <c:auto val="1"/>
        <c:lblAlgn val="ctr"/>
        <c:lblOffset val="100"/>
        <c:noMultiLvlLbl val="0"/>
      </c:catAx>
      <c:valAx>
        <c:axId val="1066157247"/>
        <c:scaling>
          <c:orientation val="minMax"/>
          <c:max val="0.5"/>
          <c:min val="5.000000000000001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869697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219240344904249E-2"/>
          <c:y val="2.0906859570096727E-2"/>
          <c:w val="0.87371897782519792"/>
          <c:h val="5.50941708019377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0 a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Planilha1!$A$2:$A$3</c:f>
              <c:strCache>
                <c:ptCount val="2"/>
                <c:pt idx="0">
                  <c:v>Usuário Internet</c:v>
                </c:pt>
                <c:pt idx="1">
                  <c:v>Não usuário Internet</c:v>
                </c:pt>
              </c:strCache>
            </c:strRef>
          </c:cat>
          <c:val>
            <c:numRef>
              <c:f>Planilha1!$B$2:$B$3</c:f>
              <c:numCache>
                <c:formatCode>###0%</c:formatCode>
                <c:ptCount val="2"/>
                <c:pt idx="0">
                  <c:v>0.23139480000000001</c:v>
                </c:pt>
                <c:pt idx="1">
                  <c:v>0.85761985600000001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94-426B-9590-CB0C6EC771F3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3 e 4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Planilha1!$A$2:$A$3</c:f>
              <c:strCache>
                <c:ptCount val="2"/>
                <c:pt idx="0">
                  <c:v>Usuário Internet</c:v>
                </c:pt>
                <c:pt idx="1">
                  <c:v>Não usuário Internet</c:v>
                </c:pt>
              </c:strCache>
            </c:strRef>
          </c:cat>
          <c:val>
            <c:numRef>
              <c:f>Planilha1!$C$2:$C$3</c:f>
              <c:numCache>
                <c:formatCode>###0%</c:formatCode>
                <c:ptCount val="2"/>
                <c:pt idx="0">
                  <c:v>0.27006659999999999</c:v>
                </c:pt>
                <c:pt idx="1">
                  <c:v>0.111735633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94-426B-9590-CB0C6EC771F3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5 e 6 </c:v>
                </c:pt>
              </c:strCache>
            </c:strRef>
          </c:tx>
          <c:spPr>
            <a:solidFill>
              <a:srgbClr val="A9D1F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Planilha1!$A$2:$A$3</c:f>
              <c:strCache>
                <c:ptCount val="2"/>
                <c:pt idx="0">
                  <c:v>Usuário Internet</c:v>
                </c:pt>
                <c:pt idx="1">
                  <c:v>Não usuário Internet</c:v>
                </c:pt>
              </c:strCache>
            </c:strRef>
          </c:cat>
          <c:val>
            <c:numRef>
              <c:f>Planilha1!$D$2:$D$3</c:f>
              <c:numCache>
                <c:formatCode>###0%</c:formatCode>
                <c:ptCount val="2"/>
                <c:pt idx="0">
                  <c:v>0.23386960000000001</c:v>
                </c:pt>
                <c:pt idx="1">
                  <c:v>2.8714007E-2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C94-426B-9590-CB0C6EC771F3}"/>
            </c:ext>
          </c:extLst>
        </c:ser>
        <c:ser>
          <c:idx val="3"/>
          <c:order val="3"/>
          <c:tx>
            <c:strRef>
              <c:f>Planilha1!$E$1</c:f>
              <c:strCache>
                <c:ptCount val="1"/>
                <c:pt idx="0">
                  <c:v>7 a 9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C94-426B-9590-CB0C6EC771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Planilha1!$A$2:$A$3</c:f>
              <c:strCache>
                <c:ptCount val="2"/>
                <c:pt idx="0">
                  <c:v>Usuário Internet</c:v>
                </c:pt>
                <c:pt idx="1">
                  <c:v>Não usuário Internet</c:v>
                </c:pt>
              </c:strCache>
            </c:strRef>
          </c:cat>
          <c:val>
            <c:numRef>
              <c:f>Planilha1!$E$2:$E$3</c:f>
              <c:numCache>
                <c:formatCode>###0%</c:formatCode>
                <c:ptCount val="2"/>
                <c:pt idx="0">
                  <c:v>0.26466899999999999</c:v>
                </c:pt>
                <c:pt idx="1">
                  <c:v>1.930504E-3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C94-426B-9590-CB0C6EC771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09952911"/>
        <c:axId val="309228655"/>
      </c:barChart>
      <c:catAx>
        <c:axId val="10099529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9228655"/>
        <c:crosses val="autoZero"/>
        <c:auto val="1"/>
        <c:lblAlgn val="ctr"/>
        <c:lblOffset val="100"/>
        <c:noMultiLvlLbl val="0"/>
      </c:catAx>
      <c:valAx>
        <c:axId val="309228655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099529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2000" b="0" dirty="0"/>
              <a:t>Dimensão</a:t>
            </a:r>
            <a:r>
              <a:rPr lang="pt-BR" sz="2000" b="0" baseline="0" dirty="0"/>
              <a:t> territorial por faixa de conectividade significativa (Brasil, 2023)</a:t>
            </a:r>
            <a:endParaRPr lang="pt-BR" sz="2000" b="0" dirty="0"/>
          </a:p>
        </c:rich>
      </c:tx>
      <c:layout>
        <c:manualLayout>
          <c:xMode val="edge"/>
          <c:yMode val="edge"/>
          <c:x val="0.10766328176926812"/>
          <c:y val="7.36373076649873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24829371950227169"/>
          <c:y val="0.24181053149606296"/>
          <c:w val="0.72610705836104839"/>
          <c:h val="0.7210971948818897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Territoriais!$C$2</c:f>
              <c:strCache>
                <c:ptCount val="1"/>
                <c:pt idx="0">
                  <c:v>0 a 2 pontos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C00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Territoriais!$B$3:$B$17</c:f>
              <c:strCache>
                <c:ptCount val="15"/>
                <c:pt idx="0">
                  <c:v>BRASIL</c:v>
                </c:pt>
                <c:pt idx="2">
                  <c:v>Norte</c:v>
                </c:pt>
                <c:pt idx="3">
                  <c:v>Nordeste</c:v>
                </c:pt>
                <c:pt idx="4">
                  <c:v>Sudeste</c:v>
                </c:pt>
                <c:pt idx="5">
                  <c:v>Sul</c:v>
                </c:pt>
                <c:pt idx="6">
                  <c:v>Centro Oeste</c:v>
                </c:pt>
                <c:pt idx="8">
                  <c:v>Rural</c:v>
                </c:pt>
                <c:pt idx="9">
                  <c:v>Urbana</c:v>
                </c:pt>
                <c:pt idx="11">
                  <c:v>&lt; 50mil habitantes</c:v>
                </c:pt>
                <c:pt idx="12">
                  <c:v>Entre 50mil e 100mil</c:v>
                </c:pt>
                <c:pt idx="13">
                  <c:v>Entre 100mil e 500mil</c:v>
                </c:pt>
                <c:pt idx="14">
                  <c:v>500 mil ou mais</c:v>
                </c:pt>
              </c:strCache>
            </c:strRef>
          </c:cat>
          <c:val>
            <c:numRef>
              <c:f>Territoriais!$C$3:$C$17</c:f>
              <c:numCache>
                <c:formatCode>General</c:formatCode>
                <c:ptCount val="15"/>
                <c:pt idx="0" formatCode="0%">
                  <c:v>0.33064772657661978</c:v>
                </c:pt>
                <c:pt idx="2" formatCode="0%">
                  <c:v>0.44388786397261676</c:v>
                </c:pt>
                <c:pt idx="3" formatCode="0%">
                  <c:v>0.47917662595963484</c:v>
                </c:pt>
                <c:pt idx="4" formatCode="0%">
                  <c:v>0.24916199006136006</c:v>
                </c:pt>
                <c:pt idx="5" formatCode="0%">
                  <c:v>0.22923619185629518</c:v>
                </c:pt>
                <c:pt idx="6" formatCode="0%">
                  <c:v>0.33067630146883059</c:v>
                </c:pt>
                <c:pt idx="8" formatCode="0%">
                  <c:v>0.54171296181838768</c:v>
                </c:pt>
                <c:pt idx="9" formatCode="0%">
                  <c:v>0.29930703213874826</c:v>
                </c:pt>
                <c:pt idx="11" formatCode="0%">
                  <c:v>0.43626575137697854</c:v>
                </c:pt>
                <c:pt idx="12" formatCode="0%">
                  <c:v>0.35379017539419166</c:v>
                </c:pt>
                <c:pt idx="13" formatCode="0%">
                  <c:v>0.30725877047730293</c:v>
                </c:pt>
                <c:pt idx="14" formatCode="0%">
                  <c:v>0.23697189863046395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71-4EEC-9D5A-0053B7B2F5F4}"/>
            </c:ext>
          </c:extLst>
        </c:ser>
        <c:ser>
          <c:idx val="1"/>
          <c:order val="1"/>
          <c:tx>
            <c:strRef>
              <c:f>Territoriais!$D$2</c:f>
              <c:strCache>
                <c:ptCount val="1"/>
                <c:pt idx="0">
                  <c:v>3 e 4 pontos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cat>
            <c:strRef>
              <c:f>Territoriais!$B$3:$B$17</c:f>
              <c:strCache>
                <c:ptCount val="15"/>
                <c:pt idx="0">
                  <c:v>BRASIL</c:v>
                </c:pt>
                <c:pt idx="2">
                  <c:v>Norte</c:v>
                </c:pt>
                <c:pt idx="3">
                  <c:v>Nordeste</c:v>
                </c:pt>
                <c:pt idx="4">
                  <c:v>Sudeste</c:v>
                </c:pt>
                <c:pt idx="5">
                  <c:v>Sul</c:v>
                </c:pt>
                <c:pt idx="6">
                  <c:v>Centro Oeste</c:v>
                </c:pt>
                <c:pt idx="8">
                  <c:v>Rural</c:v>
                </c:pt>
                <c:pt idx="9">
                  <c:v>Urbana</c:v>
                </c:pt>
                <c:pt idx="11">
                  <c:v>&lt; 50mil habitantes</c:v>
                </c:pt>
                <c:pt idx="12">
                  <c:v>Entre 50mil e 100mil</c:v>
                </c:pt>
                <c:pt idx="13">
                  <c:v>Entre 100mil e 500mil</c:v>
                </c:pt>
                <c:pt idx="14">
                  <c:v>500 mil ou mais</c:v>
                </c:pt>
              </c:strCache>
            </c:strRef>
          </c:cat>
          <c:val>
            <c:numRef>
              <c:f>Territoriais!$D$3:$D$17</c:f>
              <c:numCache>
                <c:formatCode>General</c:formatCode>
                <c:ptCount val="15"/>
                <c:pt idx="0" formatCode="0%">
                  <c:v>0.24497207465093104</c:v>
                </c:pt>
                <c:pt idx="2" formatCode="0%">
                  <c:v>0.26750813618236313</c:v>
                </c:pt>
                <c:pt idx="3" formatCode="0%">
                  <c:v>0.26606046748191203</c:v>
                </c:pt>
                <c:pt idx="4" formatCode="0%">
                  <c:v>0.22186186883781514</c:v>
                </c:pt>
                <c:pt idx="5" formatCode="0%">
                  <c:v>0.24846778961816945</c:v>
                </c:pt>
                <c:pt idx="6" formatCode="0%">
                  <c:v>0.26839329830811448</c:v>
                </c:pt>
                <c:pt idx="8" formatCode="0%">
                  <c:v>0.23498920475019461</c:v>
                </c:pt>
                <c:pt idx="9" formatCode="0%">
                  <c:v>0.24645441291859296</c:v>
                </c:pt>
                <c:pt idx="11" formatCode="0%">
                  <c:v>0.23716036613977065</c:v>
                </c:pt>
                <c:pt idx="12" formatCode="0%">
                  <c:v>0.33113877655616375</c:v>
                </c:pt>
                <c:pt idx="13" formatCode="0%">
                  <c:v>0.23626910754617447</c:v>
                </c:pt>
                <c:pt idx="14" formatCode="0%">
                  <c:v>0.22595401800007819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71-4EEC-9D5A-0053B7B2F5F4}"/>
            </c:ext>
          </c:extLst>
        </c:ser>
        <c:ser>
          <c:idx val="2"/>
          <c:order val="2"/>
          <c:tx>
            <c:strRef>
              <c:f>Territoriais!$E$2</c:f>
              <c:strCache>
                <c:ptCount val="1"/>
                <c:pt idx="0">
                  <c:v>5 e 6 pontos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Territoriais!$B$3:$B$17</c:f>
              <c:strCache>
                <c:ptCount val="15"/>
                <c:pt idx="0">
                  <c:v>BRASIL</c:v>
                </c:pt>
                <c:pt idx="2">
                  <c:v>Norte</c:v>
                </c:pt>
                <c:pt idx="3">
                  <c:v>Nordeste</c:v>
                </c:pt>
                <c:pt idx="4">
                  <c:v>Sudeste</c:v>
                </c:pt>
                <c:pt idx="5">
                  <c:v>Sul</c:v>
                </c:pt>
                <c:pt idx="6">
                  <c:v>Centro Oeste</c:v>
                </c:pt>
                <c:pt idx="8">
                  <c:v>Rural</c:v>
                </c:pt>
                <c:pt idx="9">
                  <c:v>Urbana</c:v>
                </c:pt>
                <c:pt idx="11">
                  <c:v>&lt; 50mil habitantes</c:v>
                </c:pt>
                <c:pt idx="12">
                  <c:v>Entre 50mil e 100mil</c:v>
                </c:pt>
                <c:pt idx="13">
                  <c:v>Entre 100mil e 500mil</c:v>
                </c:pt>
                <c:pt idx="14">
                  <c:v>500 mil ou mais</c:v>
                </c:pt>
              </c:strCache>
            </c:strRef>
          </c:cat>
          <c:val>
            <c:numRef>
              <c:f>Territoriais!$E$3:$E$17</c:f>
              <c:numCache>
                <c:formatCode>General</c:formatCode>
                <c:ptCount val="15"/>
                <c:pt idx="0" formatCode="0%">
                  <c:v>0.20135370156703172</c:v>
                </c:pt>
                <c:pt idx="2" formatCode="0%">
                  <c:v>0.17552175990539848</c:v>
                </c:pt>
                <c:pt idx="3" formatCode="0%">
                  <c:v>0.15957326476812378</c:v>
                </c:pt>
                <c:pt idx="4" formatCode="0%">
                  <c:v>0.21515120352294553</c:v>
                </c:pt>
                <c:pt idx="5" formatCode="0%">
                  <c:v>0.24886145489066572</c:v>
                </c:pt>
                <c:pt idx="6" formatCode="0%">
                  <c:v>0.20992275047343045</c:v>
                </c:pt>
                <c:pt idx="8" formatCode="0%">
                  <c:v>0.15507266045887161</c:v>
                </c:pt>
                <c:pt idx="9" formatCode="0%">
                  <c:v>0.20822588952340426</c:v>
                </c:pt>
                <c:pt idx="11" formatCode="0%">
                  <c:v>0.16715760315626679</c:v>
                </c:pt>
                <c:pt idx="12" formatCode="0%">
                  <c:v>0.14544979348306694</c:v>
                </c:pt>
                <c:pt idx="13" formatCode="0%">
                  <c:v>0.21695976736536807</c:v>
                </c:pt>
                <c:pt idx="14" formatCode="0%">
                  <c:v>0.24391441843152406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71-4EEC-9D5A-0053B7B2F5F4}"/>
            </c:ext>
          </c:extLst>
        </c:ser>
        <c:ser>
          <c:idx val="3"/>
          <c:order val="3"/>
          <c:tx>
            <c:strRef>
              <c:f>Territoriais!$F$2</c:f>
              <c:strCache>
                <c:ptCount val="1"/>
                <c:pt idx="0">
                  <c:v>7 a 9 pontos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Territoriais!$B$3:$B$17</c:f>
              <c:strCache>
                <c:ptCount val="15"/>
                <c:pt idx="0">
                  <c:v>BRASIL</c:v>
                </c:pt>
                <c:pt idx="2">
                  <c:v>Norte</c:v>
                </c:pt>
                <c:pt idx="3">
                  <c:v>Nordeste</c:v>
                </c:pt>
                <c:pt idx="4">
                  <c:v>Sudeste</c:v>
                </c:pt>
                <c:pt idx="5">
                  <c:v>Sul</c:v>
                </c:pt>
                <c:pt idx="6">
                  <c:v>Centro Oeste</c:v>
                </c:pt>
                <c:pt idx="8">
                  <c:v>Rural</c:v>
                </c:pt>
                <c:pt idx="9">
                  <c:v>Urbana</c:v>
                </c:pt>
                <c:pt idx="11">
                  <c:v>&lt; 50mil habitantes</c:v>
                </c:pt>
                <c:pt idx="12">
                  <c:v>Entre 50mil e 100mil</c:v>
                </c:pt>
                <c:pt idx="13">
                  <c:v>Entre 100mil e 500mil</c:v>
                </c:pt>
                <c:pt idx="14">
                  <c:v>500 mil ou mais</c:v>
                </c:pt>
              </c:strCache>
            </c:strRef>
          </c:cat>
          <c:val>
            <c:numRef>
              <c:f>Territoriais!$F$3:$F$17</c:f>
              <c:numCache>
                <c:formatCode>General</c:formatCode>
                <c:ptCount val="15"/>
                <c:pt idx="0" formatCode="0%">
                  <c:v>0.22302649720541756</c:v>
                </c:pt>
                <c:pt idx="2" formatCode="0%">
                  <c:v>0.11308223993962002</c:v>
                </c:pt>
                <c:pt idx="3" formatCode="0%">
                  <c:v>9.518964179033168E-2</c:v>
                </c:pt>
                <c:pt idx="4" formatCode="0%">
                  <c:v>0.31382493757787994</c:v>
                </c:pt>
                <c:pt idx="5" formatCode="0%">
                  <c:v>0.27343456363487345</c:v>
                </c:pt>
                <c:pt idx="6" formatCode="0%">
                  <c:v>0.19100764974962192</c:v>
                </c:pt>
                <c:pt idx="8" formatCode="0%">
                  <c:v>6.8225172972543977E-2</c:v>
                </c:pt>
                <c:pt idx="9" formatCode="0%">
                  <c:v>0.24601266541925518</c:v>
                </c:pt>
                <c:pt idx="11" formatCode="0%">
                  <c:v>0.15941627932698121</c:v>
                </c:pt>
                <c:pt idx="12" formatCode="0%">
                  <c:v>0.16962125456657565</c:v>
                </c:pt>
                <c:pt idx="13" formatCode="0%">
                  <c:v>0.23951235461115433</c:v>
                </c:pt>
                <c:pt idx="14" formatCode="0%">
                  <c:v>0.29315966493793499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071-4EEC-9D5A-0053B7B2F5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1315119"/>
        <c:axId val="7191791"/>
      </c:barChart>
      <c:catAx>
        <c:axId val="5131511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191791"/>
        <c:crosses val="autoZero"/>
        <c:auto val="1"/>
        <c:lblAlgn val="ctr"/>
        <c:lblOffset val="100"/>
        <c:noMultiLvlLbl val="0"/>
      </c:catAx>
      <c:valAx>
        <c:axId val="7191791"/>
        <c:scaling>
          <c:orientation val="minMax"/>
          <c:max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1315119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83453451930915"/>
          <c:y val="0.10710764947794671"/>
          <c:w val="0.74117785000282277"/>
          <c:h val="5.5514429487194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957406424756778"/>
          <c:y val="0.16332187036717577"/>
          <c:w val="0.30583312958733816"/>
          <c:h val="0.7083890058817291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0 a 2 pontos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C00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Planilha1!$A$2:$A$18</c:f>
              <c:strCache>
                <c:ptCount val="17"/>
                <c:pt idx="0">
                  <c:v>BRASIL</c:v>
                </c:pt>
                <c:pt idx="2">
                  <c:v>10 a 15 anos</c:v>
                </c:pt>
                <c:pt idx="3">
                  <c:v>16 a 24 anos</c:v>
                </c:pt>
                <c:pt idx="4">
                  <c:v>25 a 34 anos</c:v>
                </c:pt>
                <c:pt idx="5">
                  <c:v>35 a 44 anos</c:v>
                </c:pt>
                <c:pt idx="6">
                  <c:v>45 a 49 anos</c:v>
                </c:pt>
                <c:pt idx="7">
                  <c:v>60 anos ou mais</c:v>
                </c:pt>
                <c:pt idx="9">
                  <c:v>Masculino</c:v>
                </c:pt>
                <c:pt idx="10">
                  <c:v>Feminino</c:v>
                </c:pt>
                <c:pt idx="12">
                  <c:v>Dom.sem crianças (6-17)</c:v>
                </c:pt>
                <c:pt idx="13">
                  <c:v>Dom.com crianças (6-17)</c:v>
                </c:pt>
                <c:pt idx="15">
                  <c:v>Brancos</c:v>
                </c:pt>
                <c:pt idx="16">
                  <c:v>Pretos ou Pardos</c:v>
                </c:pt>
              </c:strCache>
            </c:strRef>
          </c:cat>
          <c:val>
            <c:numRef>
              <c:f>Planilha1!$B$2:$B$18</c:f>
              <c:numCache>
                <c:formatCode>General</c:formatCode>
                <c:ptCount val="17"/>
                <c:pt idx="0" formatCode="0%">
                  <c:v>0.33064772657661978</c:v>
                </c:pt>
                <c:pt idx="2" formatCode="0%">
                  <c:v>0.31717113211665965</c:v>
                </c:pt>
                <c:pt idx="3" formatCode="0%">
                  <c:v>0.22126935528902117</c:v>
                </c:pt>
                <c:pt idx="4" formatCode="0%">
                  <c:v>0.19502715787977012</c:v>
                </c:pt>
                <c:pt idx="5" formatCode="0%">
                  <c:v>0.25464681628987323</c:v>
                </c:pt>
                <c:pt idx="6" formatCode="0%">
                  <c:v>0.35988788999066146</c:v>
                </c:pt>
                <c:pt idx="7" formatCode="0%">
                  <c:v>0.61367783945705878</c:v>
                </c:pt>
                <c:pt idx="9" formatCode="0%">
                  <c:v>0.31467606760485817</c:v>
                </c:pt>
                <c:pt idx="10" formatCode="0%">
                  <c:v>0.34569192067620724</c:v>
                </c:pt>
                <c:pt idx="12" formatCode="###0%">
                  <c:v>0.36684771083178286</c:v>
                </c:pt>
                <c:pt idx="13" formatCode="###0%">
                  <c:v>0.27948909189939808</c:v>
                </c:pt>
                <c:pt idx="15" formatCode="0%">
                  <c:v>0.26543988410814051</c:v>
                </c:pt>
                <c:pt idx="16" formatCode="0%">
                  <c:v>0.34485591864115633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3B-423E-A17F-665FF339EE85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3 e 4 pontos</c:v>
                </c:pt>
              </c:strCache>
            </c:strRef>
          </c:tx>
          <c:spPr>
            <a:solidFill>
              <a:srgbClr val="FFBDBD"/>
            </a:solidFill>
            <a:ln>
              <a:noFill/>
            </a:ln>
            <a:effectLst/>
          </c:spPr>
          <c:invertIfNegative val="0"/>
          <c:cat>
            <c:strRef>
              <c:f>Planilha1!$A$2:$A$18</c:f>
              <c:strCache>
                <c:ptCount val="17"/>
                <c:pt idx="0">
                  <c:v>BRASIL</c:v>
                </c:pt>
                <c:pt idx="2">
                  <c:v>10 a 15 anos</c:v>
                </c:pt>
                <c:pt idx="3">
                  <c:v>16 a 24 anos</c:v>
                </c:pt>
                <c:pt idx="4">
                  <c:v>25 a 34 anos</c:v>
                </c:pt>
                <c:pt idx="5">
                  <c:v>35 a 44 anos</c:v>
                </c:pt>
                <c:pt idx="6">
                  <c:v>45 a 49 anos</c:v>
                </c:pt>
                <c:pt idx="7">
                  <c:v>60 anos ou mais</c:v>
                </c:pt>
                <c:pt idx="9">
                  <c:v>Masculino</c:v>
                </c:pt>
                <c:pt idx="10">
                  <c:v>Feminino</c:v>
                </c:pt>
                <c:pt idx="12">
                  <c:v>Dom.sem crianças (6-17)</c:v>
                </c:pt>
                <c:pt idx="13">
                  <c:v>Dom.com crianças (6-17)</c:v>
                </c:pt>
                <c:pt idx="15">
                  <c:v>Brancos</c:v>
                </c:pt>
                <c:pt idx="16">
                  <c:v>Pretos ou Pardos</c:v>
                </c:pt>
              </c:strCache>
            </c:strRef>
          </c:cat>
          <c:val>
            <c:numRef>
              <c:f>Planilha1!$C$2:$C$18</c:f>
              <c:numCache>
                <c:formatCode>General</c:formatCode>
                <c:ptCount val="17"/>
                <c:pt idx="0" formatCode="0%">
                  <c:v>0.24497207465093104</c:v>
                </c:pt>
                <c:pt idx="2" formatCode="0%">
                  <c:v>0.28507850828849202</c:v>
                </c:pt>
                <c:pt idx="3" formatCode="0%">
                  <c:v>0.28912103342706702</c:v>
                </c:pt>
                <c:pt idx="4" formatCode="0%">
                  <c:v>0.26583358236361704</c:v>
                </c:pt>
                <c:pt idx="5" formatCode="0%">
                  <c:v>0.19972520776937353</c:v>
                </c:pt>
                <c:pt idx="6" formatCode="0%">
                  <c:v>0.24485772116859794</c:v>
                </c:pt>
                <c:pt idx="7" formatCode="0%">
                  <c:v>0.21005649877619315</c:v>
                </c:pt>
                <c:pt idx="9" formatCode="0%">
                  <c:v>0.22113512686095269</c:v>
                </c:pt>
                <c:pt idx="10" formatCode="0%">
                  <c:v>0.26742482485854657</c:v>
                </c:pt>
                <c:pt idx="12" formatCode="###0%">
                  <c:v>0.22070491077679752</c:v>
                </c:pt>
                <c:pt idx="13" formatCode="###0%">
                  <c:v>0.27926697827680919</c:v>
                </c:pt>
                <c:pt idx="15" formatCode="0%">
                  <c:v>0.22432681638509874</c:v>
                </c:pt>
                <c:pt idx="16" formatCode="0%">
                  <c:v>0.26163632769242295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3B-423E-A17F-665FF339EE85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5 e 6 pontos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Planilha1!$A$2:$A$18</c:f>
              <c:strCache>
                <c:ptCount val="17"/>
                <c:pt idx="0">
                  <c:v>BRASIL</c:v>
                </c:pt>
                <c:pt idx="2">
                  <c:v>10 a 15 anos</c:v>
                </c:pt>
                <c:pt idx="3">
                  <c:v>16 a 24 anos</c:v>
                </c:pt>
                <c:pt idx="4">
                  <c:v>25 a 34 anos</c:v>
                </c:pt>
                <c:pt idx="5">
                  <c:v>35 a 44 anos</c:v>
                </c:pt>
                <c:pt idx="6">
                  <c:v>45 a 49 anos</c:v>
                </c:pt>
                <c:pt idx="7">
                  <c:v>60 anos ou mais</c:v>
                </c:pt>
                <c:pt idx="9">
                  <c:v>Masculino</c:v>
                </c:pt>
                <c:pt idx="10">
                  <c:v>Feminino</c:v>
                </c:pt>
                <c:pt idx="12">
                  <c:v>Dom.sem crianças (6-17)</c:v>
                </c:pt>
                <c:pt idx="13">
                  <c:v>Dom.com crianças (6-17)</c:v>
                </c:pt>
                <c:pt idx="15">
                  <c:v>Brancos</c:v>
                </c:pt>
                <c:pt idx="16">
                  <c:v>Pretos ou Pardos</c:v>
                </c:pt>
              </c:strCache>
            </c:strRef>
          </c:cat>
          <c:val>
            <c:numRef>
              <c:f>Planilha1!$D$2:$D$18</c:f>
              <c:numCache>
                <c:formatCode>General</c:formatCode>
                <c:ptCount val="17"/>
                <c:pt idx="0" formatCode="0%">
                  <c:v>0.20135370156703172</c:v>
                </c:pt>
                <c:pt idx="2" formatCode="0%">
                  <c:v>0.23951862290643475</c:v>
                </c:pt>
                <c:pt idx="3" formatCode="0%">
                  <c:v>0.25084596308702911</c:v>
                </c:pt>
                <c:pt idx="4" formatCode="0%">
                  <c:v>0.21446517528261386</c:v>
                </c:pt>
                <c:pt idx="5" formatCode="0%">
                  <c:v>0.19565090898423163</c:v>
                </c:pt>
                <c:pt idx="6" formatCode="0%">
                  <c:v>0.23217838552767045</c:v>
                </c:pt>
                <c:pt idx="7" formatCode="0%">
                  <c:v>9.4368930286890654E-2</c:v>
                </c:pt>
                <c:pt idx="9" formatCode="0%">
                  <c:v>0.18640033174702741</c:v>
                </c:pt>
                <c:pt idx="10" formatCode="0%">
                  <c:v>0.21543873796887428</c:v>
                </c:pt>
                <c:pt idx="12" formatCode="###0%">
                  <c:v>0.1853175265368944</c:v>
                </c:pt>
                <c:pt idx="13" formatCode="###0%">
                  <c:v>0.224016386009217</c:v>
                </c:pt>
                <c:pt idx="15" formatCode="0%">
                  <c:v>0.19172069230460909</c:v>
                </c:pt>
                <c:pt idx="16" formatCode="0%">
                  <c:v>0.21722604560168557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3B-423E-A17F-665FF339EE85}"/>
            </c:ext>
          </c:extLst>
        </c:ser>
        <c:ser>
          <c:idx val="3"/>
          <c:order val="3"/>
          <c:tx>
            <c:strRef>
              <c:f>Planilha1!$E$1</c:f>
              <c:strCache>
                <c:ptCount val="1"/>
                <c:pt idx="0">
                  <c:v>7 e 9 pontos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70C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Planilha1!$A$2:$A$18</c:f>
              <c:strCache>
                <c:ptCount val="17"/>
                <c:pt idx="0">
                  <c:v>BRASIL</c:v>
                </c:pt>
                <c:pt idx="2">
                  <c:v>10 a 15 anos</c:v>
                </c:pt>
                <c:pt idx="3">
                  <c:v>16 a 24 anos</c:v>
                </c:pt>
                <c:pt idx="4">
                  <c:v>25 a 34 anos</c:v>
                </c:pt>
                <c:pt idx="5">
                  <c:v>35 a 44 anos</c:v>
                </c:pt>
                <c:pt idx="6">
                  <c:v>45 a 49 anos</c:v>
                </c:pt>
                <c:pt idx="7">
                  <c:v>60 anos ou mais</c:v>
                </c:pt>
                <c:pt idx="9">
                  <c:v>Masculino</c:v>
                </c:pt>
                <c:pt idx="10">
                  <c:v>Feminino</c:v>
                </c:pt>
                <c:pt idx="12">
                  <c:v>Dom.sem crianças (6-17)</c:v>
                </c:pt>
                <c:pt idx="13">
                  <c:v>Dom.com crianças (6-17)</c:v>
                </c:pt>
                <c:pt idx="15">
                  <c:v>Brancos</c:v>
                </c:pt>
                <c:pt idx="16">
                  <c:v>Pretos ou Pardos</c:v>
                </c:pt>
              </c:strCache>
            </c:strRef>
          </c:cat>
          <c:val>
            <c:numRef>
              <c:f>Planilha1!$E$2:$E$18</c:f>
              <c:numCache>
                <c:formatCode>General</c:formatCode>
                <c:ptCount val="17"/>
                <c:pt idx="0" formatCode="0%">
                  <c:v>0.22302649720541756</c:v>
                </c:pt>
                <c:pt idx="2" formatCode="0%">
                  <c:v>0.1582317366884147</c:v>
                </c:pt>
                <c:pt idx="3" formatCode="0%">
                  <c:v>0.23876364819688209</c:v>
                </c:pt>
                <c:pt idx="4" formatCode="0%">
                  <c:v>0.3246740844740017</c:v>
                </c:pt>
                <c:pt idx="5" formatCode="0%">
                  <c:v>0.34997706695652198</c:v>
                </c:pt>
                <c:pt idx="6" formatCode="0%">
                  <c:v>0.16307600331306801</c:v>
                </c:pt>
                <c:pt idx="7" formatCode="0%">
                  <c:v>8.1896731479856003E-2</c:v>
                </c:pt>
                <c:pt idx="9" formatCode="0%">
                  <c:v>0.27778847378716393</c:v>
                </c:pt>
                <c:pt idx="10" formatCode="0%">
                  <c:v>0.17144451649637329</c:v>
                </c:pt>
                <c:pt idx="12" formatCode="###0%">
                  <c:v>0.22712985185452983</c:v>
                </c:pt>
                <c:pt idx="13" formatCode="###0%">
                  <c:v>0.21722754381457471</c:v>
                </c:pt>
                <c:pt idx="15" formatCode="0%">
                  <c:v>0.31851260720215008</c:v>
                </c:pt>
                <c:pt idx="16" formatCode="0%">
                  <c:v>0.17628170806473537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B3B-423E-A17F-665FF339EE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0750720"/>
        <c:axId val="1589998544"/>
      </c:barChart>
      <c:catAx>
        <c:axId val="15075072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89998544"/>
        <c:crosses val="autoZero"/>
        <c:auto val="1"/>
        <c:lblAlgn val="ctr"/>
        <c:lblOffset val="100"/>
        <c:noMultiLvlLbl val="0"/>
      </c:catAx>
      <c:valAx>
        <c:axId val="1589998544"/>
        <c:scaling>
          <c:orientation val="minMax"/>
          <c:max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0750720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790631390810098"/>
          <c:y val="0.91433271637227309"/>
          <c:w val="0.41773841712741178"/>
          <c:h val="4.53663792551083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1749056903316523"/>
          <c:y val="0.11559421711746762"/>
          <c:w val="0.55818785038755248"/>
          <c:h val="0.8647952109350691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0 a 2 pontos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C00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Planilha1!$A$2:$A$20</c:f>
              <c:strCache>
                <c:ptCount val="19"/>
                <c:pt idx="0">
                  <c:v>BRASIL</c:v>
                </c:pt>
                <c:pt idx="2">
                  <c:v>Até Fundamental I</c:v>
                </c:pt>
                <c:pt idx="3">
                  <c:v>Fundamental II</c:v>
                </c:pt>
                <c:pt idx="4">
                  <c:v>Ensino Médio</c:v>
                </c:pt>
                <c:pt idx="5">
                  <c:v>Ensino Superior</c:v>
                </c:pt>
                <c:pt idx="7">
                  <c:v>Classe A</c:v>
                </c:pt>
                <c:pt idx="8">
                  <c:v>Classe B</c:v>
                </c:pt>
                <c:pt idx="9">
                  <c:v>Classe C</c:v>
                </c:pt>
                <c:pt idx="10">
                  <c:v>Classe D/E</c:v>
                </c:pt>
                <c:pt idx="12">
                  <c:v>Não beneficiário programa social</c:v>
                </c:pt>
                <c:pt idx="13">
                  <c:v>Beneficiário programa social</c:v>
                </c:pt>
                <c:pt idx="15">
                  <c:v>Trabalho remunerado</c:v>
                </c:pt>
                <c:pt idx="16">
                  <c:v>Trabalho não remunerado</c:v>
                </c:pt>
                <c:pt idx="17">
                  <c:v>Desempregado, a procura de trabalho</c:v>
                </c:pt>
                <c:pt idx="18">
                  <c:v>Não trabalha e não procura</c:v>
                </c:pt>
              </c:strCache>
            </c:strRef>
          </c:cat>
          <c:val>
            <c:numRef>
              <c:f>Planilha1!$B$2:$B$20</c:f>
              <c:numCache>
                <c:formatCode>General</c:formatCode>
                <c:ptCount val="19"/>
                <c:pt idx="0" formatCode="####%">
                  <c:v>0.33064772657661978</c:v>
                </c:pt>
                <c:pt idx="2" formatCode="####%">
                  <c:v>0.68473706638885024</c:v>
                </c:pt>
                <c:pt idx="3" formatCode="####%">
                  <c:v>0.43810065763825906</c:v>
                </c:pt>
                <c:pt idx="4" formatCode="####%">
                  <c:v>0.23144847389548728</c:v>
                </c:pt>
                <c:pt idx="5" formatCode="####%">
                  <c:v>6.9438436949844029E-2</c:v>
                </c:pt>
                <c:pt idx="7" formatCode="####%">
                  <c:v>8.7910647969362352E-3</c:v>
                </c:pt>
                <c:pt idx="8" formatCode="####%">
                  <c:v>8.8547005553213765E-2</c:v>
                </c:pt>
                <c:pt idx="9" formatCode="####%">
                  <c:v>0.25684201901779319</c:v>
                </c:pt>
                <c:pt idx="10" formatCode="####%">
                  <c:v>0.63840151208185081</c:v>
                </c:pt>
                <c:pt idx="12" formatCode="####%">
                  <c:v>0.28215560115366622</c:v>
                </c:pt>
                <c:pt idx="13" formatCode="####%">
                  <c:v>0.43257635940255867</c:v>
                </c:pt>
                <c:pt idx="15" formatCode="####%">
                  <c:v>0.19997687645146928</c:v>
                </c:pt>
                <c:pt idx="16" formatCode="####%">
                  <c:v>0.39490880271973317</c:v>
                </c:pt>
                <c:pt idx="17" formatCode="####%">
                  <c:v>0.3263914729819169</c:v>
                </c:pt>
                <c:pt idx="18" formatCode="####%">
                  <c:v>0.48390730611388905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15-42AE-B3A9-564148321B11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3 e 4 pontos</c:v>
                </c:pt>
              </c:strCache>
            </c:strRef>
          </c:tx>
          <c:spPr>
            <a:solidFill>
              <a:srgbClr val="FFBDBD"/>
            </a:solidFill>
            <a:ln>
              <a:noFill/>
            </a:ln>
            <a:effectLst/>
          </c:spPr>
          <c:invertIfNegative val="0"/>
          <c:cat>
            <c:strRef>
              <c:f>Planilha1!$A$2:$A$20</c:f>
              <c:strCache>
                <c:ptCount val="19"/>
                <c:pt idx="0">
                  <c:v>BRASIL</c:v>
                </c:pt>
                <c:pt idx="2">
                  <c:v>Até Fundamental I</c:v>
                </c:pt>
                <c:pt idx="3">
                  <c:v>Fundamental II</c:v>
                </c:pt>
                <c:pt idx="4">
                  <c:v>Ensino Médio</c:v>
                </c:pt>
                <c:pt idx="5">
                  <c:v>Ensino Superior</c:v>
                </c:pt>
                <c:pt idx="7">
                  <c:v>Classe A</c:v>
                </c:pt>
                <c:pt idx="8">
                  <c:v>Classe B</c:v>
                </c:pt>
                <c:pt idx="9">
                  <c:v>Classe C</c:v>
                </c:pt>
                <c:pt idx="10">
                  <c:v>Classe D/E</c:v>
                </c:pt>
                <c:pt idx="12">
                  <c:v>Não beneficiário programa social</c:v>
                </c:pt>
                <c:pt idx="13">
                  <c:v>Beneficiário programa social</c:v>
                </c:pt>
                <c:pt idx="15">
                  <c:v>Trabalho remunerado</c:v>
                </c:pt>
                <c:pt idx="16">
                  <c:v>Trabalho não remunerado</c:v>
                </c:pt>
                <c:pt idx="17">
                  <c:v>Desempregado, a procura de trabalho</c:v>
                </c:pt>
                <c:pt idx="18">
                  <c:v>Não trabalha e não procura</c:v>
                </c:pt>
              </c:strCache>
            </c:strRef>
          </c:cat>
          <c:val>
            <c:numRef>
              <c:f>Planilha1!$C$2:$C$20</c:f>
              <c:numCache>
                <c:formatCode>General</c:formatCode>
                <c:ptCount val="19"/>
                <c:pt idx="0" formatCode="####%">
                  <c:v>0.24497207465093104</c:v>
                </c:pt>
                <c:pt idx="2" formatCode="####%">
                  <c:v>0.2349047184486282</c:v>
                </c:pt>
                <c:pt idx="3" formatCode="####%">
                  <c:v>0.29494956057880894</c:v>
                </c:pt>
                <c:pt idx="4" formatCode="####%">
                  <c:v>0.28807898848657426</c:v>
                </c:pt>
                <c:pt idx="5" formatCode="####%">
                  <c:v>0.11448423928668273</c:v>
                </c:pt>
                <c:pt idx="7" formatCode="####%">
                  <c:v>3.2663101210212597E-2</c:v>
                </c:pt>
                <c:pt idx="8" formatCode="####%">
                  <c:v>0.10165153486389709</c:v>
                </c:pt>
                <c:pt idx="9" formatCode="####%">
                  <c:v>0.29767983171601109</c:v>
                </c:pt>
                <c:pt idx="10" formatCode="####%">
                  <c:v>0.27452814912038997</c:v>
                </c:pt>
                <c:pt idx="12" formatCode="####%">
                  <c:v>0.22094986721402315</c:v>
                </c:pt>
                <c:pt idx="13" formatCode="####%">
                  <c:v>0.29546585565452121</c:v>
                </c:pt>
                <c:pt idx="15" formatCode="####%">
                  <c:v>0.2221866006435505</c:v>
                </c:pt>
                <c:pt idx="16" formatCode="####%">
                  <c:v>0.26689969864107582</c:v>
                </c:pt>
                <c:pt idx="17" formatCode="####%">
                  <c:v>0.27181278816582205</c:v>
                </c:pt>
                <c:pt idx="18" formatCode="####%">
                  <c:v>0.26725887632122419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15-42AE-B3A9-564148321B11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5 e 6 pontos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Planilha1!$A$2:$A$20</c:f>
              <c:strCache>
                <c:ptCount val="19"/>
                <c:pt idx="0">
                  <c:v>BRASIL</c:v>
                </c:pt>
                <c:pt idx="2">
                  <c:v>Até Fundamental I</c:v>
                </c:pt>
                <c:pt idx="3">
                  <c:v>Fundamental II</c:v>
                </c:pt>
                <c:pt idx="4">
                  <c:v>Ensino Médio</c:v>
                </c:pt>
                <c:pt idx="5">
                  <c:v>Ensino Superior</c:v>
                </c:pt>
                <c:pt idx="7">
                  <c:v>Classe A</c:v>
                </c:pt>
                <c:pt idx="8">
                  <c:v>Classe B</c:v>
                </c:pt>
                <c:pt idx="9">
                  <c:v>Classe C</c:v>
                </c:pt>
                <c:pt idx="10">
                  <c:v>Classe D/E</c:v>
                </c:pt>
                <c:pt idx="12">
                  <c:v>Não beneficiário programa social</c:v>
                </c:pt>
                <c:pt idx="13">
                  <c:v>Beneficiário programa social</c:v>
                </c:pt>
                <c:pt idx="15">
                  <c:v>Trabalho remunerado</c:v>
                </c:pt>
                <c:pt idx="16">
                  <c:v>Trabalho não remunerado</c:v>
                </c:pt>
                <c:pt idx="17">
                  <c:v>Desempregado, a procura de trabalho</c:v>
                </c:pt>
                <c:pt idx="18">
                  <c:v>Não trabalha e não procura</c:v>
                </c:pt>
              </c:strCache>
            </c:strRef>
          </c:cat>
          <c:val>
            <c:numRef>
              <c:f>Planilha1!$D$2:$D$20</c:f>
              <c:numCache>
                <c:formatCode>General</c:formatCode>
                <c:ptCount val="19"/>
                <c:pt idx="0" formatCode="####%">
                  <c:v>0.20135370156703172</c:v>
                </c:pt>
                <c:pt idx="2" formatCode="####%">
                  <c:v>4.7464826497019864E-2</c:v>
                </c:pt>
                <c:pt idx="3" formatCode="####%">
                  <c:v>0.16610046747229071</c:v>
                </c:pt>
                <c:pt idx="4" formatCode="####%">
                  <c:v>0.28770635118845478</c:v>
                </c:pt>
                <c:pt idx="5" formatCode="####%">
                  <c:v>0.22252427370438718</c:v>
                </c:pt>
                <c:pt idx="7" formatCode="####%">
                  <c:v>0.12615375619961589</c:v>
                </c:pt>
                <c:pt idx="8" formatCode="####%">
                  <c:v>0.25391082465699266</c:v>
                </c:pt>
                <c:pt idx="9" formatCode="####%">
                  <c:v>0.26128304016776505</c:v>
                </c:pt>
                <c:pt idx="10" formatCode="####%">
                  <c:v>7.2191089251645538E-2</c:v>
                </c:pt>
                <c:pt idx="12" formatCode="####%">
                  <c:v>0.21060844158805977</c:v>
                </c:pt>
                <c:pt idx="13" formatCode="####%">
                  <c:v>0.18190058440058304</c:v>
                </c:pt>
                <c:pt idx="15" formatCode="####%">
                  <c:v>0.23450534063440118</c:v>
                </c:pt>
                <c:pt idx="16" formatCode="####%">
                  <c:v>0.16415860004916394</c:v>
                </c:pt>
                <c:pt idx="17" formatCode="####%">
                  <c:v>0.25394649929066287</c:v>
                </c:pt>
                <c:pt idx="18" formatCode="####%">
                  <c:v>0.14717185107378175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15-42AE-B3A9-564148321B11}"/>
            </c:ext>
          </c:extLst>
        </c:ser>
        <c:ser>
          <c:idx val="3"/>
          <c:order val="3"/>
          <c:tx>
            <c:strRef>
              <c:f>Planilha1!$E$1</c:f>
              <c:strCache>
                <c:ptCount val="1"/>
                <c:pt idx="0">
                  <c:v>7 e 9 pontos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70C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Planilha1!$A$2:$A$20</c:f>
              <c:strCache>
                <c:ptCount val="19"/>
                <c:pt idx="0">
                  <c:v>BRASIL</c:v>
                </c:pt>
                <c:pt idx="2">
                  <c:v>Até Fundamental I</c:v>
                </c:pt>
                <c:pt idx="3">
                  <c:v>Fundamental II</c:v>
                </c:pt>
                <c:pt idx="4">
                  <c:v>Ensino Médio</c:v>
                </c:pt>
                <c:pt idx="5">
                  <c:v>Ensino Superior</c:v>
                </c:pt>
                <c:pt idx="7">
                  <c:v>Classe A</c:v>
                </c:pt>
                <c:pt idx="8">
                  <c:v>Classe B</c:v>
                </c:pt>
                <c:pt idx="9">
                  <c:v>Classe C</c:v>
                </c:pt>
                <c:pt idx="10">
                  <c:v>Classe D/E</c:v>
                </c:pt>
                <c:pt idx="12">
                  <c:v>Não beneficiário programa social</c:v>
                </c:pt>
                <c:pt idx="13">
                  <c:v>Beneficiário programa social</c:v>
                </c:pt>
                <c:pt idx="15">
                  <c:v>Trabalho remunerado</c:v>
                </c:pt>
                <c:pt idx="16">
                  <c:v>Trabalho não remunerado</c:v>
                </c:pt>
                <c:pt idx="17">
                  <c:v>Desempregado, a procura de trabalho</c:v>
                </c:pt>
                <c:pt idx="18">
                  <c:v>Não trabalha e não procura</c:v>
                </c:pt>
              </c:strCache>
            </c:strRef>
          </c:cat>
          <c:val>
            <c:numRef>
              <c:f>Planilha1!$E$2:$E$20</c:f>
              <c:numCache>
                <c:formatCode>General</c:formatCode>
                <c:ptCount val="19"/>
                <c:pt idx="0" formatCode="####%">
                  <c:v>0.22302649720541756</c:v>
                </c:pt>
                <c:pt idx="2" formatCode="####%">
                  <c:v>3.2893388665501594E-2</c:v>
                </c:pt>
                <c:pt idx="3" formatCode="####%">
                  <c:v>0.10084931431063969</c:v>
                </c:pt>
                <c:pt idx="4" formatCode="####%">
                  <c:v>0.19276618642948473</c:v>
                </c:pt>
                <c:pt idx="5" formatCode="####%">
                  <c:v>0.59355305005908476</c:v>
                </c:pt>
                <c:pt idx="7" formatCode="####%">
                  <c:v>0.83239207779323521</c:v>
                </c:pt>
                <c:pt idx="8" formatCode="####%">
                  <c:v>0.55589063492589463</c:v>
                </c:pt>
                <c:pt idx="9" formatCode="####%">
                  <c:v>0.18419510909843126</c:v>
                </c:pt>
                <c:pt idx="10" formatCode="####%">
                  <c:v>1.4879249546114746E-2</c:v>
                </c:pt>
                <c:pt idx="12" formatCode="####%">
                  <c:v>0.28628609004425232</c:v>
                </c:pt>
                <c:pt idx="13" formatCode="####%">
                  <c:v>9.005720054233804E-2</c:v>
                </c:pt>
                <c:pt idx="15" formatCode="####%">
                  <c:v>0.3433311822705834</c:v>
                </c:pt>
                <c:pt idx="16" formatCode="####%">
                  <c:v>0.17403289859002441</c:v>
                </c:pt>
                <c:pt idx="17" formatCode="####%">
                  <c:v>0.14784923956159765</c:v>
                </c:pt>
                <c:pt idx="18" formatCode="####%">
                  <c:v>0.10166196649110144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D15-42AE-B3A9-564148321B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0750720"/>
        <c:axId val="1589998544"/>
      </c:barChart>
      <c:catAx>
        <c:axId val="15075072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89998544"/>
        <c:crosses val="autoZero"/>
        <c:auto val="1"/>
        <c:lblAlgn val="ctr"/>
        <c:lblOffset val="100"/>
        <c:noMultiLvlLbl val="0"/>
      </c:catAx>
      <c:valAx>
        <c:axId val="1589998544"/>
        <c:scaling>
          <c:orientation val="minMax"/>
          <c:max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#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0750720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475777133442963E-2"/>
          <c:y val="0.35613846420448758"/>
          <c:w val="0.94991570207301745"/>
          <c:h val="0.41669934887099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0 a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Realizou algum serviço público </c:v>
                </c:pt>
                <c:pt idx="1">
                  <c:v>Realizou atividades financeiras</c:v>
                </c:pt>
                <c:pt idx="2">
                  <c:v>Estudou por conta própria</c:v>
                </c:pt>
              </c:strCache>
            </c:strRef>
          </c:cat>
          <c:val>
            <c:numRef>
              <c:f>Planilha1!$B$2:$B$4</c:f>
              <c:numCache>
                <c:formatCode>0%</c:formatCode>
                <c:ptCount val="3"/>
                <c:pt idx="0">
                  <c:v>0.12</c:v>
                </c:pt>
                <c:pt idx="1">
                  <c:v>0.252</c:v>
                </c:pt>
                <c:pt idx="2">
                  <c:v>0.187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87-4049-AFA0-7360054FC733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3 a 4</c:v>
                </c:pt>
              </c:strCache>
            </c:strRef>
          </c:tx>
          <c:spPr>
            <a:solidFill>
              <a:srgbClr val="FFC5B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Realizou algum serviço público </c:v>
                </c:pt>
                <c:pt idx="1">
                  <c:v>Realizou atividades financeiras</c:v>
                </c:pt>
                <c:pt idx="2">
                  <c:v>Estudou por conta própria</c:v>
                </c:pt>
              </c:strCache>
            </c:strRef>
          </c:cat>
          <c:val>
            <c:numRef>
              <c:f>Planilha1!$C$2:$C$4</c:f>
              <c:numCache>
                <c:formatCode>0%</c:formatCode>
                <c:ptCount val="3"/>
                <c:pt idx="0">
                  <c:v>0.22399999999999998</c:v>
                </c:pt>
                <c:pt idx="1">
                  <c:v>0.45500000000000002</c:v>
                </c:pt>
                <c:pt idx="2">
                  <c:v>0.30199999999999999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87-4049-AFA0-7360054FC733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5 a 6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Realizou algum serviço público </c:v>
                </c:pt>
                <c:pt idx="1">
                  <c:v>Realizou atividades financeiras</c:v>
                </c:pt>
                <c:pt idx="2">
                  <c:v>Estudou por conta própria</c:v>
                </c:pt>
              </c:strCache>
            </c:strRef>
          </c:cat>
          <c:val>
            <c:numRef>
              <c:f>Planilha1!$D$2:$D$4</c:f>
              <c:numCache>
                <c:formatCode>0%</c:formatCode>
                <c:ptCount val="3"/>
                <c:pt idx="0">
                  <c:v>0.38</c:v>
                </c:pt>
                <c:pt idx="1">
                  <c:v>0.627</c:v>
                </c:pt>
                <c:pt idx="2">
                  <c:v>0.45799999999999996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87-4049-AFA0-7360054FC733}"/>
            </c:ext>
          </c:extLst>
        </c:ser>
        <c:ser>
          <c:idx val="3"/>
          <c:order val="3"/>
          <c:tx>
            <c:strRef>
              <c:f>Planilha1!$E$1</c:f>
              <c:strCache>
                <c:ptCount val="1"/>
                <c:pt idx="0">
                  <c:v>7 a 9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Realizou algum serviço público </c:v>
                </c:pt>
                <c:pt idx="1">
                  <c:v>Realizou atividades financeiras</c:v>
                </c:pt>
                <c:pt idx="2">
                  <c:v>Estudou por conta própria</c:v>
                </c:pt>
              </c:strCache>
            </c:strRef>
          </c:cat>
          <c:val>
            <c:numRef>
              <c:f>Planilha1!$E$2:$E$4</c:f>
              <c:numCache>
                <c:formatCode>0%</c:formatCode>
                <c:ptCount val="3"/>
                <c:pt idx="0">
                  <c:v>0.59499999999999997</c:v>
                </c:pt>
                <c:pt idx="1">
                  <c:v>0.81900000000000006</c:v>
                </c:pt>
                <c:pt idx="2">
                  <c:v>0.68599999999999994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87-4049-AFA0-7360054FC7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2548287"/>
        <c:axId val="928061471"/>
      </c:barChart>
      <c:catAx>
        <c:axId val="762548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28061471"/>
        <c:crosses val="autoZero"/>
        <c:auto val="1"/>
        <c:lblAlgn val="ctr"/>
        <c:lblOffset val="100"/>
        <c:noMultiLvlLbl val="0"/>
      </c:catAx>
      <c:valAx>
        <c:axId val="928061471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6254828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3588727797760994E-2"/>
          <c:y val="0.12096478419933572"/>
          <c:w val="0.94991570207301745"/>
          <c:h val="0.429090119140108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0 a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Enviou mensagens instantâneas</c:v>
                </c:pt>
                <c:pt idx="1">
                  <c:v>Usou redes sociais</c:v>
                </c:pt>
                <c:pt idx="2">
                  <c:v>Assistiu videos, filmes, séries</c:v>
                </c:pt>
              </c:strCache>
            </c:strRef>
          </c:cat>
          <c:val>
            <c:numRef>
              <c:f>Planilha1!$B$2:$B$4</c:f>
              <c:numCache>
                <c:formatCode>0%</c:formatCode>
                <c:ptCount val="3"/>
                <c:pt idx="0">
                  <c:v>0.82</c:v>
                </c:pt>
                <c:pt idx="1">
                  <c:v>0.628</c:v>
                </c:pt>
                <c:pt idx="2">
                  <c:v>0.51700000000000002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0E-4F5D-B9A5-ADADE01D4456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3 a 4</c:v>
                </c:pt>
              </c:strCache>
            </c:strRef>
          </c:tx>
          <c:spPr>
            <a:solidFill>
              <a:srgbClr val="FFC5B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Enviou mensagens instantâneas</c:v>
                </c:pt>
                <c:pt idx="1">
                  <c:v>Usou redes sociais</c:v>
                </c:pt>
                <c:pt idx="2">
                  <c:v>Assistiu videos, filmes, séries</c:v>
                </c:pt>
              </c:strCache>
            </c:strRef>
          </c:cat>
          <c:val>
            <c:numRef>
              <c:f>Planilha1!$C$2:$C$4</c:f>
              <c:numCache>
                <c:formatCode>0%</c:formatCode>
                <c:ptCount val="3"/>
                <c:pt idx="0">
                  <c:v>0.90600000000000003</c:v>
                </c:pt>
                <c:pt idx="1">
                  <c:v>0.77400000000000002</c:v>
                </c:pt>
                <c:pt idx="2">
                  <c:v>0.68900000000000006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0E-4F5D-B9A5-ADADE01D4456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5 a 6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Enviou mensagens instantâneas</c:v>
                </c:pt>
                <c:pt idx="1">
                  <c:v>Usou redes sociais</c:v>
                </c:pt>
                <c:pt idx="2">
                  <c:v>Assistiu videos, filmes, séries</c:v>
                </c:pt>
              </c:strCache>
            </c:strRef>
          </c:cat>
          <c:val>
            <c:numRef>
              <c:f>Planilha1!$D$2:$D$4</c:f>
              <c:numCache>
                <c:formatCode>0%</c:formatCode>
                <c:ptCount val="3"/>
                <c:pt idx="0">
                  <c:v>0.97099999999999997</c:v>
                </c:pt>
                <c:pt idx="1">
                  <c:v>0.88800000000000001</c:v>
                </c:pt>
                <c:pt idx="2">
                  <c:v>0.83499999999999996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0E-4F5D-B9A5-ADADE01D4456}"/>
            </c:ext>
          </c:extLst>
        </c:ser>
        <c:ser>
          <c:idx val="3"/>
          <c:order val="3"/>
          <c:tx>
            <c:strRef>
              <c:f>Planilha1!$E$1</c:f>
              <c:strCache>
                <c:ptCount val="1"/>
                <c:pt idx="0">
                  <c:v>7 a 9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Enviou mensagens instantâneas</c:v>
                </c:pt>
                <c:pt idx="1">
                  <c:v>Usou redes sociais</c:v>
                </c:pt>
                <c:pt idx="2">
                  <c:v>Assistiu videos, filmes, séries</c:v>
                </c:pt>
              </c:strCache>
            </c:strRef>
          </c:cat>
          <c:val>
            <c:numRef>
              <c:f>Planilha1!$E$2:$E$4</c:f>
              <c:numCache>
                <c:formatCode>0%</c:formatCode>
                <c:ptCount val="3"/>
                <c:pt idx="0">
                  <c:v>0.98199999999999998</c:v>
                </c:pt>
                <c:pt idx="1">
                  <c:v>0.90300000000000002</c:v>
                </c:pt>
                <c:pt idx="2">
                  <c:v>0.90900000000000003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0E-4F5D-B9A5-ADADE01D44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2548287"/>
        <c:axId val="928061471"/>
      </c:barChart>
      <c:catAx>
        <c:axId val="762548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28061471"/>
        <c:crosses val="autoZero"/>
        <c:auto val="1"/>
        <c:lblAlgn val="ctr"/>
        <c:lblOffset val="100"/>
        <c:noMultiLvlLbl val="0"/>
      </c:catAx>
      <c:valAx>
        <c:axId val="928061471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6254828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034861117861961"/>
          <c:y val="0.82474655054188883"/>
          <c:w val="0.69728631933303775"/>
          <c:h val="0.117349980390677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6399500694159006"/>
          <c:y val="0.19209617603339352"/>
          <c:w val="0.4945155206945267"/>
          <c:h val="0.57203115412536398"/>
        </c:manualLayout>
      </c:layout>
      <c:radarChart>
        <c:radarStyle val="marker"/>
        <c:varyColors val="0"/>
        <c:ser>
          <c:idx val="0"/>
          <c:order val="0"/>
          <c:tx>
            <c:strRef>
              <c:f>Habilidades!$C$3</c:f>
              <c:strCache>
                <c:ptCount val="1"/>
                <c:pt idx="0">
                  <c:v>0 a 2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Habilidades!$B$4:$B$9</c:f>
              <c:strCache>
                <c:ptCount val="6"/>
                <c:pt idx="0">
                  <c:v>Usou ferramenta de copiar e colar</c:v>
                </c:pt>
                <c:pt idx="1">
                  <c:v>Anexou arquivo em mensagens</c:v>
                </c:pt>
                <c:pt idx="2">
                  <c:v>Instalou programas ou aplicativos</c:v>
                </c:pt>
                <c:pt idx="3">
                  <c:v>Adotou medidas de segurança</c:v>
                </c:pt>
                <c:pt idx="4">
                  <c:v>Mudou configurações de privacidade</c:v>
                </c:pt>
                <c:pt idx="5">
                  <c:v>Verificou se uma informação era verdadeira</c:v>
                </c:pt>
              </c:strCache>
            </c:strRef>
          </c:cat>
          <c:val>
            <c:numRef>
              <c:f>Habilidades!$C$4:$C$9</c:f>
              <c:numCache>
                <c:formatCode>0%</c:formatCode>
                <c:ptCount val="6"/>
                <c:pt idx="0">
                  <c:v>0.186</c:v>
                </c:pt>
                <c:pt idx="1">
                  <c:v>0.154</c:v>
                </c:pt>
                <c:pt idx="2">
                  <c:v>0.13400000000000001</c:v>
                </c:pt>
                <c:pt idx="3">
                  <c:v>0.215</c:v>
                </c:pt>
                <c:pt idx="4">
                  <c:v>0.17</c:v>
                </c:pt>
                <c:pt idx="5">
                  <c:v>0.23899999999999999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81-4E8F-A8E5-D2D6C2DD43DB}"/>
            </c:ext>
          </c:extLst>
        </c:ser>
        <c:ser>
          <c:idx val="1"/>
          <c:order val="1"/>
          <c:tx>
            <c:strRef>
              <c:f>Habilidades!$D$3</c:f>
              <c:strCache>
                <c:ptCount val="1"/>
                <c:pt idx="0">
                  <c:v>3 a 4</c:v>
                </c:pt>
              </c:strCache>
            </c:strRef>
          </c:tx>
          <c:spPr>
            <a:ln w="38100" cap="rnd">
              <a:solidFill>
                <a:srgbClr val="FFC5B3"/>
              </a:solidFill>
              <a:round/>
            </a:ln>
            <a:effectLst/>
          </c:spPr>
          <c:marker>
            <c:symbol val="none"/>
          </c:marker>
          <c:cat>
            <c:strRef>
              <c:f>Habilidades!$B$4:$B$9</c:f>
              <c:strCache>
                <c:ptCount val="6"/>
                <c:pt idx="0">
                  <c:v>Usou ferramenta de copiar e colar</c:v>
                </c:pt>
                <c:pt idx="1">
                  <c:v>Anexou arquivo em mensagens</c:v>
                </c:pt>
                <c:pt idx="2">
                  <c:v>Instalou programas ou aplicativos</c:v>
                </c:pt>
                <c:pt idx="3">
                  <c:v>Adotou medidas de segurança</c:v>
                </c:pt>
                <c:pt idx="4">
                  <c:v>Mudou configurações de privacidade</c:v>
                </c:pt>
                <c:pt idx="5">
                  <c:v>Verificou se uma informação era verdadeira</c:v>
                </c:pt>
              </c:strCache>
            </c:strRef>
          </c:cat>
          <c:val>
            <c:numRef>
              <c:f>Habilidades!$D$4:$D$9</c:f>
              <c:numCache>
                <c:formatCode>0%</c:formatCode>
                <c:ptCount val="6"/>
                <c:pt idx="0">
                  <c:v>0.34200000000000003</c:v>
                </c:pt>
                <c:pt idx="1">
                  <c:v>0.248</c:v>
                </c:pt>
                <c:pt idx="2">
                  <c:v>0.248</c:v>
                </c:pt>
                <c:pt idx="3">
                  <c:v>0.39500000000000002</c:v>
                </c:pt>
                <c:pt idx="4">
                  <c:v>0.311</c:v>
                </c:pt>
                <c:pt idx="5">
                  <c:v>0.42799999999999999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81-4E8F-A8E5-D2D6C2DD43DB}"/>
            </c:ext>
          </c:extLst>
        </c:ser>
        <c:ser>
          <c:idx val="2"/>
          <c:order val="2"/>
          <c:tx>
            <c:strRef>
              <c:f>Habilidades!$E$3</c:f>
              <c:strCache>
                <c:ptCount val="1"/>
                <c:pt idx="0">
                  <c:v>5 a 6</c:v>
                </c:pt>
              </c:strCache>
            </c:strRef>
          </c:tx>
          <c:spPr>
            <a:ln w="38100" cap="rnd">
              <a:solidFill>
                <a:srgbClr val="A9D1F5"/>
              </a:solidFill>
              <a:round/>
            </a:ln>
            <a:effectLst/>
          </c:spPr>
          <c:marker>
            <c:symbol val="none"/>
          </c:marker>
          <c:cat>
            <c:strRef>
              <c:f>Habilidades!$B$4:$B$9</c:f>
              <c:strCache>
                <c:ptCount val="6"/>
                <c:pt idx="0">
                  <c:v>Usou ferramenta de copiar e colar</c:v>
                </c:pt>
                <c:pt idx="1">
                  <c:v>Anexou arquivo em mensagens</c:v>
                </c:pt>
                <c:pt idx="2">
                  <c:v>Instalou programas ou aplicativos</c:v>
                </c:pt>
                <c:pt idx="3">
                  <c:v>Adotou medidas de segurança</c:v>
                </c:pt>
                <c:pt idx="4">
                  <c:v>Mudou configurações de privacidade</c:v>
                </c:pt>
                <c:pt idx="5">
                  <c:v>Verificou se uma informação era verdadeira</c:v>
                </c:pt>
              </c:strCache>
            </c:strRef>
          </c:cat>
          <c:val>
            <c:numRef>
              <c:f>Habilidades!$E$4:$E$9</c:f>
              <c:numCache>
                <c:formatCode>0%</c:formatCode>
                <c:ptCount val="6"/>
                <c:pt idx="0">
                  <c:v>0.57099999999999995</c:v>
                </c:pt>
                <c:pt idx="1">
                  <c:v>0.41399999999999998</c:v>
                </c:pt>
                <c:pt idx="2">
                  <c:v>0.42699999999999999</c:v>
                </c:pt>
                <c:pt idx="3">
                  <c:v>0.56200000000000006</c:v>
                </c:pt>
                <c:pt idx="4">
                  <c:v>0.41799999999999998</c:v>
                </c:pt>
                <c:pt idx="5">
                  <c:v>0.58499999999999996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81-4E8F-A8E5-D2D6C2DD43DB}"/>
            </c:ext>
          </c:extLst>
        </c:ser>
        <c:ser>
          <c:idx val="3"/>
          <c:order val="3"/>
          <c:tx>
            <c:strRef>
              <c:f>Habilidades!$F$3</c:f>
              <c:strCache>
                <c:ptCount val="1"/>
                <c:pt idx="0">
                  <c:v>7 a 9</c:v>
                </c:pt>
              </c:strCache>
            </c:strRef>
          </c:tx>
          <c:spPr>
            <a:ln w="38100" cap="rnd">
              <a:solidFill>
                <a:srgbClr val="00589A"/>
              </a:solidFill>
              <a:round/>
            </a:ln>
            <a:effectLst/>
          </c:spPr>
          <c:marker>
            <c:symbol val="none"/>
          </c:marker>
          <c:cat>
            <c:strRef>
              <c:f>Habilidades!$B$4:$B$9</c:f>
              <c:strCache>
                <c:ptCount val="6"/>
                <c:pt idx="0">
                  <c:v>Usou ferramenta de copiar e colar</c:v>
                </c:pt>
                <c:pt idx="1">
                  <c:v>Anexou arquivo em mensagens</c:v>
                </c:pt>
                <c:pt idx="2">
                  <c:v>Instalou programas ou aplicativos</c:v>
                </c:pt>
                <c:pt idx="3">
                  <c:v>Adotou medidas de segurança</c:v>
                </c:pt>
                <c:pt idx="4">
                  <c:v>Mudou configurações de privacidade</c:v>
                </c:pt>
                <c:pt idx="5">
                  <c:v>Verificou se uma informação era verdadeira</c:v>
                </c:pt>
              </c:strCache>
            </c:strRef>
          </c:cat>
          <c:val>
            <c:numRef>
              <c:f>Habilidades!$F$4:$F$9</c:f>
              <c:numCache>
                <c:formatCode>0%</c:formatCode>
                <c:ptCount val="6"/>
                <c:pt idx="0">
                  <c:v>0.78</c:v>
                </c:pt>
                <c:pt idx="1">
                  <c:v>0.65400000000000003</c:v>
                </c:pt>
                <c:pt idx="2">
                  <c:v>0.66400000000000003</c:v>
                </c:pt>
                <c:pt idx="3">
                  <c:v>0.81799999999999995</c:v>
                </c:pt>
                <c:pt idx="4">
                  <c:v>0.63600000000000001</c:v>
                </c:pt>
                <c:pt idx="5">
                  <c:v>0.76400000000000001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81-4E8F-A8E5-D2D6C2DD43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2497967"/>
        <c:axId val="928058991"/>
      </c:radarChart>
      <c:catAx>
        <c:axId val="952497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28058991"/>
        <c:crosses val="autoZero"/>
        <c:auto val="1"/>
        <c:lblAlgn val="ctr"/>
        <c:lblOffset val="100"/>
        <c:noMultiLvlLbl val="0"/>
      </c:catAx>
      <c:valAx>
        <c:axId val="928058991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>
                <a:lumMod val="65000"/>
              </a:sys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5249796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772332874015724"/>
          <c:y val="0.88188325872216133"/>
          <c:w val="0.51432845128936122"/>
          <c:h val="6.32386398008832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60338" y="788988"/>
            <a:ext cx="6911975" cy="388778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7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723395" y="4926488"/>
            <a:ext cx="5786814" cy="466701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pt-BR" sz="19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80" name="PlaceHolder 3"/>
          <p:cNvSpPr>
            <a:spLocks noGrp="1"/>
          </p:cNvSpPr>
          <p:nvPr>
            <p:ph type="hdr"/>
          </p:nvPr>
        </p:nvSpPr>
        <p:spPr>
          <a:xfrm>
            <a:off x="2" y="1"/>
            <a:ext cx="3139189" cy="51824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pt-BR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81" name="PlaceHolder 4"/>
          <p:cNvSpPr>
            <a:spLocks noGrp="1"/>
          </p:cNvSpPr>
          <p:nvPr>
            <p:ph type="dt" idx="2"/>
          </p:nvPr>
        </p:nvSpPr>
        <p:spPr>
          <a:xfrm>
            <a:off x="4094417" y="1"/>
            <a:ext cx="3139189" cy="51824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pt-BR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pt-BR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2" name="PlaceHolder 5"/>
          <p:cNvSpPr>
            <a:spLocks noGrp="1"/>
          </p:cNvSpPr>
          <p:nvPr>
            <p:ph type="ftr" idx="3"/>
          </p:nvPr>
        </p:nvSpPr>
        <p:spPr>
          <a:xfrm>
            <a:off x="2" y="9853324"/>
            <a:ext cx="3139189" cy="51824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pt-BR" sz="1400" b="0" strike="noStrike" spc="-1">
                <a:latin typeface="Times New Roman"/>
              </a:defRPr>
            </a:lvl1pPr>
          </a:lstStyle>
          <a:p>
            <a:r>
              <a:rPr lang="pt-BR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3" name="PlaceHolder 6"/>
          <p:cNvSpPr>
            <a:spLocks noGrp="1"/>
          </p:cNvSpPr>
          <p:nvPr>
            <p:ph type="sldNum" idx="4"/>
          </p:nvPr>
        </p:nvSpPr>
        <p:spPr>
          <a:xfrm>
            <a:off x="4094417" y="9853324"/>
            <a:ext cx="3139189" cy="51824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pt-BR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8BB3E9F9-14E1-451B-8773-E7553999B521}" type="slidenum">
              <a:rPr lang="pt-BR" sz="1400" b="0" strike="noStrike" spc="-1">
                <a:latin typeface="Times New Roman"/>
              </a:rPr>
              <a:t>‹nº›</a:t>
            </a:fld>
            <a:endParaRPr lang="pt-BR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ln w="0">
            <a:noFill/>
          </a:ln>
        </p:spPr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679647" y="4778067"/>
            <a:ext cx="5437862" cy="3908852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endParaRPr lang="pt-BR" sz="1900" spc="-1" dirty="0">
              <a:latin typeface="Arial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hdr"/>
          </p:nvPr>
        </p:nvSpPr>
        <p:spPr>
          <a:xfrm>
            <a:off x="0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pt-BR" sz="1300" spc="-1">
                <a:solidFill>
                  <a:srgbClr val="000000"/>
                </a:solidFill>
              </a:rPr>
              <a:t>TIC Educação 2021: Reunião de especialistas</a:t>
            </a:r>
            <a:endParaRPr lang="pt-BR" sz="1300" spc="-1">
              <a:latin typeface="Times New Roman"/>
            </a:endParaRPr>
          </a:p>
        </p:txBody>
      </p:sp>
      <p:sp>
        <p:nvSpPr>
          <p:cNvPr id="386" name="PlaceHolder 4"/>
          <p:cNvSpPr>
            <a:spLocks noGrp="1"/>
          </p:cNvSpPr>
          <p:nvPr>
            <p:ph type="dt" idx="8"/>
          </p:nvPr>
        </p:nvSpPr>
        <p:spPr>
          <a:xfrm>
            <a:off x="3850527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pt-BR"/>
              <a:t>28/06/2022</a:t>
            </a:r>
          </a:p>
        </p:txBody>
      </p:sp>
      <p:sp>
        <p:nvSpPr>
          <p:cNvPr id="387" name="PlaceHolder 5"/>
          <p:cNvSpPr>
            <a:spLocks noGrp="1"/>
          </p:cNvSpPr>
          <p:nvPr>
            <p:ph type="ftr" idx="9"/>
          </p:nvPr>
        </p:nvSpPr>
        <p:spPr>
          <a:xfrm>
            <a:off x="0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pt-BR"/>
              <a:t>Dados em discussão. Por favor, não circular. </a:t>
            </a:r>
          </a:p>
        </p:txBody>
      </p:sp>
      <p:sp>
        <p:nvSpPr>
          <p:cNvPr id="388" name="PlaceHolder 6"/>
          <p:cNvSpPr>
            <a:spLocks noGrp="1"/>
          </p:cNvSpPr>
          <p:nvPr>
            <p:ph type="sldNum" idx="10"/>
          </p:nvPr>
        </p:nvSpPr>
        <p:spPr>
          <a:xfrm>
            <a:off x="3850527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F3D82AE-E7BB-4AC8-9183-782C469B5A5D}" type="slidenum">
              <a:rPr lang="pt-BR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3654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ln w="0">
            <a:noFill/>
          </a:ln>
        </p:spPr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679647" y="4778067"/>
            <a:ext cx="5437862" cy="3908852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endParaRPr lang="pt-BR" sz="1900" spc="-1" dirty="0">
              <a:latin typeface="Arial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hdr"/>
          </p:nvPr>
        </p:nvSpPr>
        <p:spPr>
          <a:xfrm>
            <a:off x="0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pt-BR" sz="1300" spc="-1">
                <a:solidFill>
                  <a:srgbClr val="000000"/>
                </a:solidFill>
              </a:rPr>
              <a:t>TIC Educação 2021: Reunião de especialistas</a:t>
            </a:r>
            <a:endParaRPr lang="pt-BR" sz="1300" spc="-1">
              <a:latin typeface="Times New Roman"/>
            </a:endParaRPr>
          </a:p>
        </p:txBody>
      </p:sp>
      <p:sp>
        <p:nvSpPr>
          <p:cNvPr id="386" name="PlaceHolder 4"/>
          <p:cNvSpPr>
            <a:spLocks noGrp="1"/>
          </p:cNvSpPr>
          <p:nvPr>
            <p:ph type="dt" idx="8"/>
          </p:nvPr>
        </p:nvSpPr>
        <p:spPr>
          <a:xfrm>
            <a:off x="3850527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pt-BR"/>
              <a:t>28/06/2022</a:t>
            </a:r>
          </a:p>
        </p:txBody>
      </p:sp>
      <p:sp>
        <p:nvSpPr>
          <p:cNvPr id="387" name="PlaceHolder 5"/>
          <p:cNvSpPr>
            <a:spLocks noGrp="1"/>
          </p:cNvSpPr>
          <p:nvPr>
            <p:ph type="ftr" idx="9"/>
          </p:nvPr>
        </p:nvSpPr>
        <p:spPr>
          <a:xfrm>
            <a:off x="0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pt-BR"/>
              <a:t>Dados em discussão. Por favor, não circular. </a:t>
            </a:r>
          </a:p>
        </p:txBody>
      </p:sp>
      <p:sp>
        <p:nvSpPr>
          <p:cNvPr id="388" name="PlaceHolder 6"/>
          <p:cNvSpPr>
            <a:spLocks noGrp="1"/>
          </p:cNvSpPr>
          <p:nvPr>
            <p:ph type="sldNum" idx="10"/>
          </p:nvPr>
        </p:nvSpPr>
        <p:spPr>
          <a:xfrm>
            <a:off x="3850527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F3D82AE-E7BB-4AC8-9183-782C469B5A5D}" type="slidenum">
              <a:rPr lang="pt-BR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3100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ln w="0">
            <a:noFill/>
          </a:ln>
        </p:spPr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679647" y="4778067"/>
            <a:ext cx="5437862" cy="3908852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endParaRPr lang="pt-BR" sz="1900" spc="-1">
              <a:latin typeface="Arial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hdr"/>
          </p:nvPr>
        </p:nvSpPr>
        <p:spPr>
          <a:xfrm>
            <a:off x="0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pt-BR" sz="1300" spc="-1">
                <a:solidFill>
                  <a:srgbClr val="000000"/>
                </a:solidFill>
              </a:rPr>
              <a:t>TIC Educação 2021: Reunião de especialistas</a:t>
            </a:r>
            <a:endParaRPr lang="pt-BR" sz="1300" spc="-1">
              <a:latin typeface="Times New Roman"/>
            </a:endParaRPr>
          </a:p>
        </p:txBody>
      </p:sp>
      <p:sp>
        <p:nvSpPr>
          <p:cNvPr id="386" name="PlaceHolder 4"/>
          <p:cNvSpPr>
            <a:spLocks noGrp="1"/>
          </p:cNvSpPr>
          <p:nvPr>
            <p:ph type="dt" idx="8"/>
          </p:nvPr>
        </p:nvSpPr>
        <p:spPr>
          <a:xfrm>
            <a:off x="3850527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pt-BR"/>
              <a:t>28/06/2022</a:t>
            </a:r>
          </a:p>
        </p:txBody>
      </p:sp>
      <p:sp>
        <p:nvSpPr>
          <p:cNvPr id="387" name="PlaceHolder 5"/>
          <p:cNvSpPr>
            <a:spLocks noGrp="1"/>
          </p:cNvSpPr>
          <p:nvPr>
            <p:ph type="ftr" idx="9"/>
          </p:nvPr>
        </p:nvSpPr>
        <p:spPr>
          <a:xfrm>
            <a:off x="0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pt-BR"/>
              <a:t>Dados em discussão. Por favor, não circular. </a:t>
            </a:r>
          </a:p>
        </p:txBody>
      </p:sp>
      <p:sp>
        <p:nvSpPr>
          <p:cNvPr id="388" name="PlaceHolder 6"/>
          <p:cNvSpPr>
            <a:spLocks noGrp="1"/>
          </p:cNvSpPr>
          <p:nvPr>
            <p:ph type="sldNum" idx="10"/>
          </p:nvPr>
        </p:nvSpPr>
        <p:spPr>
          <a:xfrm>
            <a:off x="3850527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F3D82AE-E7BB-4AC8-9183-782C469B5A5D}" type="slidenum">
              <a:rPr lang="pt-BR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7657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ln w="0">
            <a:noFill/>
          </a:ln>
        </p:spPr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679647" y="4778067"/>
            <a:ext cx="5437862" cy="3908852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endParaRPr lang="pt-BR" sz="1900" spc="-1" dirty="0">
              <a:latin typeface="Arial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hdr"/>
          </p:nvPr>
        </p:nvSpPr>
        <p:spPr>
          <a:xfrm>
            <a:off x="0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pt-BR" sz="1300" spc="-1">
                <a:solidFill>
                  <a:srgbClr val="000000"/>
                </a:solidFill>
              </a:rPr>
              <a:t>TIC Educação 2021: Reunião de especialistas</a:t>
            </a:r>
            <a:endParaRPr lang="pt-BR" sz="1300" spc="-1">
              <a:latin typeface="Times New Roman"/>
            </a:endParaRPr>
          </a:p>
        </p:txBody>
      </p:sp>
      <p:sp>
        <p:nvSpPr>
          <p:cNvPr id="386" name="PlaceHolder 4"/>
          <p:cNvSpPr>
            <a:spLocks noGrp="1"/>
          </p:cNvSpPr>
          <p:nvPr>
            <p:ph type="dt" idx="8"/>
          </p:nvPr>
        </p:nvSpPr>
        <p:spPr>
          <a:xfrm>
            <a:off x="3850527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pt-BR"/>
              <a:t>28/06/2022</a:t>
            </a:r>
          </a:p>
        </p:txBody>
      </p:sp>
      <p:sp>
        <p:nvSpPr>
          <p:cNvPr id="387" name="PlaceHolder 5"/>
          <p:cNvSpPr>
            <a:spLocks noGrp="1"/>
          </p:cNvSpPr>
          <p:nvPr>
            <p:ph type="ftr" idx="9"/>
          </p:nvPr>
        </p:nvSpPr>
        <p:spPr>
          <a:xfrm>
            <a:off x="0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pt-BR"/>
              <a:t>Dados em discussão. Por favor, não circular. </a:t>
            </a:r>
          </a:p>
        </p:txBody>
      </p:sp>
      <p:sp>
        <p:nvSpPr>
          <p:cNvPr id="388" name="PlaceHolder 6"/>
          <p:cNvSpPr>
            <a:spLocks noGrp="1"/>
          </p:cNvSpPr>
          <p:nvPr>
            <p:ph type="sldNum" idx="10"/>
          </p:nvPr>
        </p:nvSpPr>
        <p:spPr>
          <a:xfrm>
            <a:off x="3850527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F3D82AE-E7BB-4AC8-9183-782C469B5A5D}" type="slidenum">
              <a:rPr lang="pt-BR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8384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ln w="0">
            <a:noFill/>
          </a:ln>
        </p:spPr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679647" y="4778067"/>
            <a:ext cx="5437862" cy="3908852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endParaRPr lang="pt-BR" sz="1900" spc="-1" dirty="0">
              <a:latin typeface="Arial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hdr"/>
          </p:nvPr>
        </p:nvSpPr>
        <p:spPr>
          <a:xfrm>
            <a:off x="0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pt-BR" sz="1300" spc="-1">
                <a:solidFill>
                  <a:srgbClr val="000000"/>
                </a:solidFill>
              </a:rPr>
              <a:t>TIC Educação 2021: Reunião de especialistas</a:t>
            </a:r>
            <a:endParaRPr lang="pt-BR" sz="1300" spc="-1">
              <a:latin typeface="Times New Roman"/>
            </a:endParaRPr>
          </a:p>
        </p:txBody>
      </p:sp>
      <p:sp>
        <p:nvSpPr>
          <p:cNvPr id="386" name="PlaceHolder 4"/>
          <p:cNvSpPr>
            <a:spLocks noGrp="1"/>
          </p:cNvSpPr>
          <p:nvPr>
            <p:ph type="dt" idx="8"/>
          </p:nvPr>
        </p:nvSpPr>
        <p:spPr>
          <a:xfrm>
            <a:off x="3850527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pt-BR"/>
              <a:t>28/06/2022</a:t>
            </a:r>
          </a:p>
        </p:txBody>
      </p:sp>
      <p:sp>
        <p:nvSpPr>
          <p:cNvPr id="387" name="PlaceHolder 5"/>
          <p:cNvSpPr>
            <a:spLocks noGrp="1"/>
          </p:cNvSpPr>
          <p:nvPr>
            <p:ph type="ftr" idx="9"/>
          </p:nvPr>
        </p:nvSpPr>
        <p:spPr>
          <a:xfrm>
            <a:off x="0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pt-BR"/>
              <a:t>Dados em discussão. Por favor, não circular. </a:t>
            </a:r>
          </a:p>
        </p:txBody>
      </p:sp>
      <p:sp>
        <p:nvSpPr>
          <p:cNvPr id="388" name="PlaceHolder 6"/>
          <p:cNvSpPr>
            <a:spLocks noGrp="1"/>
          </p:cNvSpPr>
          <p:nvPr>
            <p:ph type="sldNum" idx="10"/>
          </p:nvPr>
        </p:nvSpPr>
        <p:spPr>
          <a:xfrm>
            <a:off x="3850527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F3D82AE-E7BB-4AC8-9183-782C469B5A5D}" type="slidenum">
              <a:rPr lang="pt-BR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4043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ln w="0">
            <a:noFill/>
          </a:ln>
        </p:spPr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679647" y="4778067"/>
            <a:ext cx="5437862" cy="3908852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endParaRPr lang="pt-BR" sz="1900" spc="-1" dirty="0">
              <a:latin typeface="Arial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hdr"/>
          </p:nvPr>
        </p:nvSpPr>
        <p:spPr>
          <a:xfrm>
            <a:off x="0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pt-BR" sz="1300" spc="-1">
                <a:solidFill>
                  <a:srgbClr val="000000"/>
                </a:solidFill>
              </a:rPr>
              <a:t>TIC Educação 2021: Reunião de especialistas</a:t>
            </a:r>
            <a:endParaRPr lang="pt-BR" sz="1300" spc="-1">
              <a:latin typeface="Times New Roman"/>
            </a:endParaRPr>
          </a:p>
        </p:txBody>
      </p:sp>
      <p:sp>
        <p:nvSpPr>
          <p:cNvPr id="386" name="PlaceHolder 4"/>
          <p:cNvSpPr>
            <a:spLocks noGrp="1"/>
          </p:cNvSpPr>
          <p:nvPr>
            <p:ph type="dt" idx="8"/>
          </p:nvPr>
        </p:nvSpPr>
        <p:spPr>
          <a:xfrm>
            <a:off x="3850527" y="1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t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pt-BR"/>
              <a:t>28/06/2022</a:t>
            </a:r>
          </a:p>
        </p:txBody>
      </p:sp>
      <p:sp>
        <p:nvSpPr>
          <p:cNvPr id="387" name="PlaceHolder 5"/>
          <p:cNvSpPr>
            <a:spLocks noGrp="1"/>
          </p:cNvSpPr>
          <p:nvPr>
            <p:ph type="ftr" idx="9"/>
          </p:nvPr>
        </p:nvSpPr>
        <p:spPr>
          <a:xfrm>
            <a:off x="0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pt-BR"/>
              <a:t>Dados em discussão. Por favor, não circular. </a:t>
            </a:r>
          </a:p>
        </p:txBody>
      </p:sp>
      <p:sp>
        <p:nvSpPr>
          <p:cNvPr id="388" name="PlaceHolder 6"/>
          <p:cNvSpPr>
            <a:spLocks noGrp="1"/>
          </p:cNvSpPr>
          <p:nvPr>
            <p:ph type="sldNum" idx="10"/>
          </p:nvPr>
        </p:nvSpPr>
        <p:spPr>
          <a:xfrm>
            <a:off x="3850527" y="9430066"/>
            <a:ext cx="2945250" cy="497643"/>
          </a:xfrm>
          <a:prstGeom prst="rect">
            <a:avLst/>
          </a:prstGeom>
          <a:noFill/>
          <a:ln w="0">
            <a:noFill/>
          </a:ln>
        </p:spPr>
        <p:txBody>
          <a:bodyPr lIns="95495" tIns="47921" rIns="95495" bIns="47921" anchor="b">
            <a:noAutofit/>
          </a:bodyPr>
          <a:lstStyle>
            <a:lvl1pPr algn="r">
              <a:lnSpc>
                <a:spcPct val="100000"/>
              </a:lnSpc>
              <a:buNone/>
              <a:defRPr lang="pt-BR" sz="13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F3D82AE-E7BB-4AC8-9183-782C469B5A5D}" type="slidenum">
              <a:rPr lang="pt-BR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6379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158014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877680" y="5301720"/>
            <a:ext cx="158014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87768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897444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220440" y="231048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11562840" y="231048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7680" y="530172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6220440" y="530172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11562840" y="530172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877680" y="2310480"/>
            <a:ext cx="1580148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pt-BR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1580148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877680" y="393840"/>
            <a:ext cx="15801480" cy="764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pt-BR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87768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877680" y="2310480"/>
            <a:ext cx="1580148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897444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877680" y="5301720"/>
            <a:ext cx="158014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158014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877680" y="5301720"/>
            <a:ext cx="158014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/>
          </p:nvPr>
        </p:nvSpPr>
        <p:spPr>
          <a:xfrm>
            <a:off x="87768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/>
          </p:nvPr>
        </p:nvSpPr>
        <p:spPr>
          <a:xfrm>
            <a:off x="897444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6220440" y="231048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11562840" y="231048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877680" y="530172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/>
          </p:nvPr>
        </p:nvSpPr>
        <p:spPr>
          <a:xfrm>
            <a:off x="6220440" y="530172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/>
          </p:nvPr>
        </p:nvSpPr>
        <p:spPr>
          <a:xfrm>
            <a:off x="11562840" y="5301720"/>
            <a:ext cx="50878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1580148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877680" y="393840"/>
            <a:ext cx="15801480" cy="764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pt-B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87768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8974440" y="530172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87768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8974440" y="2310480"/>
            <a:ext cx="771084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877680" y="5301720"/>
            <a:ext cx="15801480" cy="2731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40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 /><Relationship Id="rId13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7" Type="http://schemas.openxmlformats.org/officeDocument/2006/relationships/slideLayout" Target="../slideLayouts/slideLayout19.xml" /><Relationship Id="rId12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14.xml" /><Relationship Id="rId1" Type="http://schemas.openxmlformats.org/officeDocument/2006/relationships/slideLayout" Target="../slideLayouts/slideLayout13.xml" /><Relationship Id="rId6" Type="http://schemas.openxmlformats.org/officeDocument/2006/relationships/slideLayout" Target="../slideLayouts/slideLayout18.xml" /><Relationship Id="rId11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17.xml" /><Relationship Id="rId10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16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877680" y="393840"/>
            <a:ext cx="15801480" cy="1648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877680" y="2310480"/>
            <a:ext cx="15801480" cy="5726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403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8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59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59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41840" y="-879120"/>
            <a:ext cx="17367120" cy="1828800"/>
          </a:xfrm>
          <a:prstGeom prst="rect">
            <a:avLst/>
          </a:prstGeom>
          <a:noFill/>
          <a:ln w="0">
            <a:noFill/>
          </a:ln>
        </p:spPr>
        <p:txBody>
          <a:bodyPr lIns="720000" tIns="180000" rIns="36000" bIns="0" anchor="b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pt-BR" sz="2880" b="0" strike="noStrike" cap="all" spc="-1">
                <a:solidFill>
                  <a:srgbClr val="FFFFFF"/>
                </a:solidFill>
                <a:latin typeface="Calibri Light"/>
                <a:ea typeface="Segoe UI"/>
              </a:rPr>
              <a:t>NOME DO INDICADOR</a:t>
            </a:r>
            <a:endParaRPr lang="en-US" sz="288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141840" y="950040"/>
            <a:ext cx="17367120" cy="275760"/>
          </a:xfrm>
          <a:prstGeom prst="rect">
            <a:avLst/>
          </a:prstGeom>
          <a:noFill/>
          <a:ln w="0">
            <a:noFill/>
          </a:ln>
        </p:spPr>
        <p:txBody>
          <a:bodyPr lIns="720000" tIns="0" rIns="36000" bIns="0" anchor="t">
            <a:noAutofit/>
          </a:bodyPr>
          <a:lstStyle/>
          <a:p>
            <a:pPr>
              <a:lnSpc>
                <a:spcPct val="90000"/>
              </a:lnSpc>
              <a:spcBef>
                <a:spcPts val="1440"/>
              </a:spcBef>
              <a:buNone/>
              <a:tabLst>
                <a:tab pos="0" algn="l"/>
              </a:tabLst>
            </a:pPr>
            <a:r>
              <a:rPr lang="pt-BR" sz="1729" b="0" i="1" strike="noStrike" spc="-1">
                <a:solidFill>
                  <a:srgbClr val="C4D4E3"/>
                </a:solidFill>
                <a:latin typeface="Segoe UI Semibold"/>
                <a:ea typeface="Segoe UI Semibold"/>
              </a:rPr>
              <a:t>Base do indicador (%)</a:t>
            </a:r>
            <a:endParaRPr lang="en-US" sz="172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141840" y="362880"/>
            <a:ext cx="854640" cy="834120"/>
          </a:xfrm>
          <a:prstGeom prst="rect">
            <a:avLst/>
          </a:prstGeom>
          <a:solidFill>
            <a:srgbClr val="085072"/>
          </a:solidFill>
          <a:ln w="0">
            <a:noFill/>
          </a:ln>
        </p:spPr>
        <p:txBody>
          <a:bodyPr lIns="0" tIns="0" rIns="0" bIns="0" anchor="ctr" anchorCtr="1">
            <a:noAutofit/>
          </a:bodyPr>
          <a:lstStyle/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2020" b="0" strike="noStrike" spc="-1">
                <a:solidFill>
                  <a:srgbClr val="FFFFFF"/>
                </a:solidFill>
                <a:latin typeface="Segoe UI Semibold"/>
              </a:rPr>
              <a:t> </a:t>
            </a:r>
            <a:endParaRPr lang="en-US" sz="202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 idx="1"/>
          </p:nvPr>
        </p:nvSpPr>
        <p:spPr>
          <a:xfrm>
            <a:off x="0" y="9221040"/>
            <a:ext cx="14169240" cy="652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pt-BR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pt-BR" sz="1400" b="0" strike="noStrike" spc="-1">
                <a:latin typeface="Times New Roman"/>
              </a:rPr>
              <a:t>&lt;footer&gt;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 /><Relationship Id="rId3" Type="http://schemas.openxmlformats.org/officeDocument/2006/relationships/image" Target="../media/image1.png" /><Relationship Id="rId7" Type="http://schemas.openxmlformats.org/officeDocument/2006/relationships/image" Target="../media/image5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4.png" /><Relationship Id="rId5" Type="http://schemas.openxmlformats.org/officeDocument/2006/relationships/image" Target="../media/image3.png" /><Relationship Id="rId4" Type="http://schemas.openxmlformats.org/officeDocument/2006/relationships/image" Target="../media/image2.png" /><Relationship Id="rId9" Type="http://schemas.openxmlformats.org/officeDocument/2006/relationships/image" Target="../media/image6.jp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7" Type="http://schemas.openxmlformats.org/officeDocument/2006/relationships/image" Target="../media/image9.jp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8.jpg" /><Relationship Id="rId5" Type="http://schemas.microsoft.com/office/2007/relationships/hdphoto" Target="../media/hdphoto2.wdp" /><Relationship Id="rId4" Type="http://schemas.openxmlformats.org/officeDocument/2006/relationships/image" Target="../media/image7.png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 /><Relationship Id="rId3" Type="http://schemas.openxmlformats.org/officeDocument/2006/relationships/image" Target="../media/image7.png" /><Relationship Id="rId7" Type="http://schemas.openxmlformats.org/officeDocument/2006/relationships/chart" Target="../charts/chart2.xml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.xml" /><Relationship Id="rId6" Type="http://schemas.openxmlformats.org/officeDocument/2006/relationships/chart" Target="../charts/chart1.xml" /><Relationship Id="rId5" Type="http://schemas.openxmlformats.org/officeDocument/2006/relationships/image" Target="../media/image1.png" /><Relationship Id="rId4" Type="http://schemas.microsoft.com/office/2007/relationships/hdphoto" Target="../media/hdphoto2.wdp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7" Type="http://schemas.openxmlformats.org/officeDocument/2006/relationships/chart" Target="../charts/chart4.xml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11.jpg" /><Relationship Id="rId5" Type="http://schemas.openxmlformats.org/officeDocument/2006/relationships/image" Target="../media/image10.jpeg" /><Relationship Id="rId4" Type="http://schemas.microsoft.com/office/2007/relationships/hdphoto" Target="../media/hdphoto2.wdp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7" Type="http://schemas.openxmlformats.org/officeDocument/2006/relationships/chart" Target="../charts/chart6.xml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.xml" /><Relationship Id="rId6" Type="http://schemas.openxmlformats.org/officeDocument/2006/relationships/chart" Target="../charts/chart5.xml" /><Relationship Id="rId5" Type="http://schemas.openxmlformats.org/officeDocument/2006/relationships/image" Target="../media/image11.jpg" /><Relationship Id="rId4" Type="http://schemas.microsoft.com/office/2007/relationships/hdphoto" Target="../media/hdphoto2.wdp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 /><Relationship Id="rId3" Type="http://schemas.openxmlformats.org/officeDocument/2006/relationships/chart" Target="../charts/chart7.xml" /><Relationship Id="rId7" Type="http://schemas.openxmlformats.org/officeDocument/2006/relationships/chart" Target="../charts/chart8.xml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8.jpg" /><Relationship Id="rId5" Type="http://schemas.microsoft.com/office/2007/relationships/hdphoto" Target="../media/hdphoto2.wdp" /><Relationship Id="rId4" Type="http://schemas.openxmlformats.org/officeDocument/2006/relationships/image" Target="../media/image7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 /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161">
            <a:extLst>
              <a:ext uri="{FF2B5EF4-FFF2-40B4-BE49-F238E27FC236}">
                <a16:creationId xmlns:a16="http://schemas.microsoft.com/office/drawing/2014/main" id="{A5B656E6-E6FD-DAAC-73EF-A81668466F54}"/>
              </a:ext>
            </a:extLst>
          </p:cNvPr>
          <p:cNvSpPr/>
          <p:nvPr/>
        </p:nvSpPr>
        <p:spPr>
          <a:xfrm>
            <a:off x="0" y="0"/>
            <a:ext cx="17557750" cy="14430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1" name="Retângulo 211"/>
          <p:cNvSpPr/>
          <p:nvPr/>
        </p:nvSpPr>
        <p:spPr>
          <a:xfrm>
            <a:off x="3456360" y="4303800"/>
            <a:ext cx="428040" cy="2159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/>
          </a:p>
        </p:txBody>
      </p:sp>
      <p:pic>
        <p:nvPicPr>
          <p:cNvPr id="131" name="Gráfico 131" descr="Marca de seleção com preenchimento sólido"/>
          <p:cNvPicPr/>
          <p:nvPr/>
        </p:nvPicPr>
        <p:blipFill>
          <a:blip r:embed="rId3"/>
          <a:stretch/>
        </p:blipFill>
        <p:spPr>
          <a:xfrm>
            <a:off x="3969360" y="7576200"/>
            <a:ext cx="359640" cy="359640"/>
          </a:xfrm>
          <a:prstGeom prst="rect">
            <a:avLst/>
          </a:prstGeom>
          <a:ln w="0">
            <a:noFill/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9B18025-1CF4-35E8-E25E-CE89BD040F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928" t="3956" r="7067" b="3971"/>
          <a:stretch/>
        </p:blipFill>
        <p:spPr>
          <a:xfrm>
            <a:off x="328131" y="1904848"/>
            <a:ext cx="5386869" cy="726877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CaixaDeTexto 18">
            <a:extLst>
              <a:ext uri="{FF2B5EF4-FFF2-40B4-BE49-F238E27FC236}">
                <a16:creationId xmlns:a16="http://schemas.microsoft.com/office/drawing/2014/main" id="{88D4711D-9942-1252-7342-3850DED1D4E6}"/>
              </a:ext>
            </a:extLst>
          </p:cNvPr>
          <p:cNvSpPr/>
          <p:nvPr/>
        </p:nvSpPr>
        <p:spPr>
          <a:xfrm>
            <a:off x="530120" y="139951"/>
            <a:ext cx="16457718" cy="10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000" b="1" strike="noStrike" spc="-1" dirty="0">
                <a:solidFill>
                  <a:schemeClr val="bg1"/>
                </a:solidFill>
                <a:latin typeface="Segoe UI"/>
              </a:rPr>
              <a:t>CONECTIVIDADE SIGNIFICATIVA: </a:t>
            </a:r>
          </a:p>
          <a:p>
            <a:pPr>
              <a:lnSpc>
                <a:spcPct val="90000"/>
              </a:lnSpc>
              <a:buNone/>
            </a:pPr>
            <a:r>
              <a:rPr lang="en-US" sz="3000" strike="noStrike" spc="-1" dirty="0">
                <a:solidFill>
                  <a:schemeClr val="bg1"/>
                </a:solidFill>
                <a:latin typeface="Segoe UI"/>
              </a:rPr>
              <a:t>PROPOSTAS PARA MEDIÇÃO E O RETRADO DA POPULAÇÃO NO BRASIL</a:t>
            </a:r>
            <a:endParaRPr lang="pt-BR" sz="3000" strike="noStrike" spc="-1" dirty="0">
              <a:solidFill>
                <a:schemeClr val="bg1"/>
              </a:solidFill>
              <a:latin typeface="Arial"/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3AFB213-64F2-88C8-6E8E-4004DF48B964}"/>
              </a:ext>
            </a:extLst>
          </p:cNvPr>
          <p:cNvGrpSpPr/>
          <p:nvPr/>
        </p:nvGrpSpPr>
        <p:grpSpPr>
          <a:xfrm>
            <a:off x="6043132" y="1904848"/>
            <a:ext cx="5135723" cy="7268772"/>
            <a:chOff x="6773783" y="1775601"/>
            <a:chExt cx="5596547" cy="7560000"/>
          </a:xfrm>
        </p:grpSpPr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64A05C2F-30A1-7A58-92B8-006B1D1EE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395" t="3948" r="4138" b="3948"/>
            <a:stretch/>
          </p:blipFill>
          <p:spPr>
            <a:xfrm>
              <a:off x="6773783" y="1775601"/>
              <a:ext cx="5596547" cy="7560000"/>
            </a:xfrm>
            <a:prstGeom prst="rect">
              <a:avLst/>
            </a:prstGeom>
            <a:ln>
              <a:solidFill>
                <a:schemeClr val="tx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Imagem 16">
              <a:extLst>
                <a:ext uri="{FF2B5EF4-FFF2-40B4-BE49-F238E27FC236}">
                  <a16:creationId xmlns:a16="http://schemas.microsoft.com/office/drawing/2014/main" id="{8D9C2517-A4BB-C447-616D-FA2BEB2B0C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666" r="2895"/>
            <a:stretch/>
          </p:blipFill>
          <p:spPr>
            <a:xfrm>
              <a:off x="7132406" y="3031417"/>
              <a:ext cx="5061463" cy="4788878"/>
            </a:xfrm>
            <a:prstGeom prst="rect">
              <a:avLst/>
            </a:prstGeom>
          </p:spPr>
        </p:pic>
      </p:grpSp>
      <p:pic>
        <p:nvPicPr>
          <p:cNvPr id="27" name="Picture 8">
            <a:extLst>
              <a:ext uri="{FF2B5EF4-FFF2-40B4-BE49-F238E27FC236}">
                <a16:creationId xmlns:a16="http://schemas.microsoft.com/office/drawing/2014/main" id="{EA6F4E82-F59D-D182-7ED1-07B4EDE7A3A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211F1F"/>
              </a:clrFrom>
              <a:clrTo>
                <a:srgbClr val="211F1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3797766" y="8623346"/>
            <a:ext cx="3608372" cy="9754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28" name="Google Shape;379;p23">
            <a:extLst>
              <a:ext uri="{FF2B5EF4-FFF2-40B4-BE49-F238E27FC236}">
                <a16:creationId xmlns:a16="http://schemas.microsoft.com/office/drawing/2014/main" id="{EDCD5555-6226-55E3-CA93-CA0AB256DB9E}"/>
              </a:ext>
            </a:extLst>
          </p:cNvPr>
          <p:cNvSpPr txBox="1"/>
          <p:nvPr/>
        </p:nvSpPr>
        <p:spPr>
          <a:xfrm>
            <a:off x="12145952" y="7879735"/>
            <a:ext cx="4283096" cy="492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7" tIns="45691" rIns="91407" bIns="45691" anchor="t" anchorCtr="0">
            <a:spAutoFit/>
          </a:bodyPr>
          <a:lstStyle/>
          <a:p>
            <a:pPr algn="ctr" defTabSz="457108">
              <a:defRPr/>
            </a:pPr>
            <a:r>
              <a:rPr lang="pt-BR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www.cetic.br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58F8F46-7DFF-0F27-0078-CC24AA3B1763}"/>
              </a:ext>
            </a:extLst>
          </p:cNvPr>
          <p:cNvSpPr txBox="1"/>
          <p:nvPr/>
        </p:nvSpPr>
        <p:spPr>
          <a:xfrm>
            <a:off x="11506987" y="1897315"/>
            <a:ext cx="5899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dirty="0">
                <a:solidFill>
                  <a:srgbClr val="8E2BA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Capítulo 3 </a:t>
            </a:r>
          </a:p>
          <a:p>
            <a:r>
              <a:rPr lang="pt-BR" sz="2400" b="1" dirty="0">
                <a:solidFill>
                  <a:srgbClr val="8E2BA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CONECTIVIDADE SIGNIFICATIVA NO BRASIL: O RETRATO DA POPULAÇÃO</a:t>
            </a:r>
          </a:p>
        </p:txBody>
      </p:sp>
      <p:sp>
        <p:nvSpPr>
          <p:cNvPr id="3" name="CaixaDeTexto 18">
            <a:extLst>
              <a:ext uri="{FF2B5EF4-FFF2-40B4-BE49-F238E27FC236}">
                <a16:creationId xmlns:a16="http://schemas.microsoft.com/office/drawing/2014/main" id="{25734C4E-8C6D-46DE-F2C8-E8207DBC407A}"/>
              </a:ext>
            </a:extLst>
          </p:cNvPr>
          <p:cNvSpPr/>
          <p:nvPr/>
        </p:nvSpPr>
        <p:spPr>
          <a:xfrm>
            <a:off x="11506987" y="3180783"/>
            <a:ext cx="589915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>
            <a:defPPr>
              <a:defRPr lang="en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Diagnóstico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da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população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brasileira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partir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reprocessamento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indicadores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da </a:t>
            </a:r>
            <a:r>
              <a:rPr lang="en-US" sz="2000" b="1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TIC </a:t>
            </a:r>
            <a:r>
              <a:rPr lang="en-US" sz="2000" b="1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Domicílios</a:t>
            </a:r>
            <a:r>
              <a:rPr lang="en-US" sz="2000" b="1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para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compreensão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da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qualidade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acesso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da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população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às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tecnologias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spc="-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digitais</a:t>
            </a:r>
            <a:r>
              <a:rPr lang="en-US" sz="20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pt-BR" sz="2000" i="1" strike="noStrike" spc="-1" dirty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m 3" descr="Código QR&#10;&#10;Descrição gerada automaticamente">
            <a:extLst>
              <a:ext uri="{FF2B5EF4-FFF2-40B4-BE49-F238E27FC236}">
                <a16:creationId xmlns:a16="http://schemas.microsoft.com/office/drawing/2014/main" id="{9E918B19-FA39-9B64-F28E-7894902438C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514" y="4794935"/>
            <a:ext cx="2921752" cy="2921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93715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161">
            <a:extLst>
              <a:ext uri="{FF2B5EF4-FFF2-40B4-BE49-F238E27FC236}">
                <a16:creationId xmlns:a16="http://schemas.microsoft.com/office/drawing/2014/main" id="{A5B656E6-E6FD-DAAC-73EF-A81668466F54}"/>
              </a:ext>
            </a:extLst>
          </p:cNvPr>
          <p:cNvSpPr/>
          <p:nvPr/>
        </p:nvSpPr>
        <p:spPr>
          <a:xfrm>
            <a:off x="0" y="0"/>
            <a:ext cx="17557750" cy="150573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1" name="Retângulo 211"/>
          <p:cNvSpPr/>
          <p:nvPr/>
        </p:nvSpPr>
        <p:spPr>
          <a:xfrm>
            <a:off x="3456360" y="4303800"/>
            <a:ext cx="428040" cy="2159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/>
          </a:p>
        </p:txBody>
      </p:sp>
      <p:pic>
        <p:nvPicPr>
          <p:cNvPr id="131" name="Gráfico 131" descr="Marca de seleção com preenchimento sólido"/>
          <p:cNvPicPr/>
          <p:nvPr/>
        </p:nvPicPr>
        <p:blipFill>
          <a:blip r:embed="rId3"/>
          <a:stretch/>
        </p:blipFill>
        <p:spPr>
          <a:xfrm>
            <a:off x="3969360" y="7576200"/>
            <a:ext cx="359640" cy="359640"/>
          </a:xfrm>
          <a:prstGeom prst="rect">
            <a:avLst/>
          </a:prstGeom>
          <a:ln w="0">
            <a:noFill/>
          </a:ln>
        </p:spPr>
      </p:pic>
      <p:sp>
        <p:nvSpPr>
          <p:cNvPr id="11" name="CaixaDeTexto 18">
            <a:extLst>
              <a:ext uri="{FF2B5EF4-FFF2-40B4-BE49-F238E27FC236}">
                <a16:creationId xmlns:a16="http://schemas.microsoft.com/office/drawing/2014/main" id="{88D4711D-9942-1252-7342-3850DED1D4E6}"/>
              </a:ext>
            </a:extLst>
          </p:cNvPr>
          <p:cNvSpPr/>
          <p:nvPr/>
        </p:nvSpPr>
        <p:spPr>
          <a:xfrm>
            <a:off x="530120" y="189843"/>
            <a:ext cx="16457718" cy="10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000" b="1" strike="noStrike" spc="-1" dirty="0">
                <a:solidFill>
                  <a:schemeClr val="bg1"/>
                </a:solidFill>
                <a:latin typeface="Segoe UI"/>
              </a:rPr>
              <a:t>CONECTIVIDADE SIGNIFICATIVA NO BRASIL</a:t>
            </a:r>
          </a:p>
          <a:p>
            <a:pPr>
              <a:lnSpc>
                <a:spcPct val="90000"/>
              </a:lnSpc>
              <a:buNone/>
            </a:pPr>
            <a:r>
              <a:rPr lang="en-US" sz="3000" strike="noStrike" spc="-1" dirty="0">
                <a:solidFill>
                  <a:schemeClr val="bg1"/>
                </a:solidFill>
                <a:latin typeface="Segoe UI"/>
              </a:rPr>
              <a:t>O RETRATO DA POPULAÇÃO</a:t>
            </a:r>
            <a:endParaRPr lang="pt-BR" sz="3000" strike="noStrike" spc="-1" dirty="0">
              <a:solidFill>
                <a:schemeClr val="bg1"/>
              </a:solidFill>
              <a:latin typeface="Arial"/>
            </a:endParaRPr>
          </a:p>
        </p:txBody>
      </p:sp>
      <p:pic>
        <p:nvPicPr>
          <p:cNvPr id="3" name="Imagem 156">
            <a:extLst>
              <a:ext uri="{FF2B5EF4-FFF2-40B4-BE49-F238E27FC236}">
                <a16:creationId xmlns:a16="http://schemas.microsoft.com/office/drawing/2014/main" id="{05BC0EF6-9B0E-E660-C3ED-696E9646D653}"/>
              </a:ext>
            </a:extLst>
          </p:cNvPr>
          <p:cNvPicPr/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25637" t="14131" r="23920" b="47693"/>
          <a:stretch/>
        </p:blipFill>
        <p:spPr>
          <a:xfrm>
            <a:off x="329956" y="9145452"/>
            <a:ext cx="1721160" cy="577800"/>
          </a:xfrm>
          <a:prstGeom prst="rect">
            <a:avLst/>
          </a:prstGeom>
          <a:ln w="0">
            <a:noFill/>
          </a:ln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3902DD22-EDD1-A50F-348B-8CE83FFF488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" t="3716" r="1369" b="2624"/>
          <a:stretch/>
        </p:blipFill>
        <p:spPr>
          <a:xfrm>
            <a:off x="158159" y="1636280"/>
            <a:ext cx="8579773" cy="6136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Texto&#10;&#10;Descrição gerada automaticamente com confiança média">
            <a:extLst>
              <a:ext uri="{FF2B5EF4-FFF2-40B4-BE49-F238E27FC236}">
                <a16:creationId xmlns:a16="http://schemas.microsoft.com/office/drawing/2014/main" id="{845528AF-B3E5-9145-8F75-53464D9E190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" t="2340" r="3965" b="6026"/>
          <a:stretch/>
        </p:blipFill>
        <p:spPr>
          <a:xfrm>
            <a:off x="9172573" y="2154022"/>
            <a:ext cx="8068338" cy="6832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2218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tângulo 211"/>
          <p:cNvSpPr/>
          <p:nvPr/>
        </p:nvSpPr>
        <p:spPr>
          <a:xfrm>
            <a:off x="3456360" y="4303800"/>
            <a:ext cx="428040" cy="2159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/>
          </a:p>
        </p:txBody>
      </p:sp>
      <p:pic>
        <p:nvPicPr>
          <p:cNvPr id="116" name="Imagem 156"/>
          <p:cNvPicPr/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25637" t="14131" r="23920" b="47693"/>
          <a:stretch/>
        </p:blipFill>
        <p:spPr>
          <a:xfrm>
            <a:off x="327420" y="9174597"/>
            <a:ext cx="1721160" cy="577800"/>
          </a:xfrm>
          <a:prstGeom prst="rect">
            <a:avLst/>
          </a:prstGeom>
          <a:ln w="0">
            <a:noFill/>
          </a:ln>
        </p:spPr>
      </p:pic>
      <p:pic>
        <p:nvPicPr>
          <p:cNvPr id="131" name="Gráfico 131" descr="Marca de seleção com preenchimento sólido"/>
          <p:cNvPicPr/>
          <p:nvPr/>
        </p:nvPicPr>
        <p:blipFill>
          <a:blip r:embed="rId5"/>
          <a:stretch/>
        </p:blipFill>
        <p:spPr>
          <a:xfrm>
            <a:off x="3969360" y="7576200"/>
            <a:ext cx="359640" cy="359640"/>
          </a:xfrm>
          <a:prstGeom prst="rect">
            <a:avLst/>
          </a:prstGeom>
          <a:ln w="0">
            <a:noFill/>
          </a:ln>
        </p:spPr>
      </p:pic>
      <p:sp>
        <p:nvSpPr>
          <p:cNvPr id="155" name="Retângulo 212"/>
          <p:cNvSpPr/>
          <p:nvPr/>
        </p:nvSpPr>
        <p:spPr>
          <a:xfrm>
            <a:off x="263160" y="4270320"/>
            <a:ext cx="428040" cy="2159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/>
          </a:p>
        </p:txBody>
      </p:sp>
      <p:sp>
        <p:nvSpPr>
          <p:cNvPr id="156" name="Retângulo 214"/>
          <p:cNvSpPr/>
          <p:nvPr/>
        </p:nvSpPr>
        <p:spPr>
          <a:xfrm>
            <a:off x="248760" y="3875760"/>
            <a:ext cx="3599640" cy="612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2516E4C-BEEF-9D8D-B187-7752629B35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6811296"/>
              </p:ext>
            </p:extLst>
          </p:nvPr>
        </p:nvGraphicFramePr>
        <p:xfrm>
          <a:off x="484300" y="1503073"/>
          <a:ext cx="4508500" cy="7579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Retângulo 161">
            <a:extLst>
              <a:ext uri="{FF2B5EF4-FFF2-40B4-BE49-F238E27FC236}">
                <a16:creationId xmlns:a16="http://schemas.microsoft.com/office/drawing/2014/main" id="{389A7D50-1115-4F3F-600A-783747CCC697}"/>
              </a:ext>
            </a:extLst>
          </p:cNvPr>
          <p:cNvSpPr/>
          <p:nvPr/>
        </p:nvSpPr>
        <p:spPr>
          <a:xfrm>
            <a:off x="0" y="0"/>
            <a:ext cx="17557750" cy="150573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aixaDeTexto 18">
            <a:extLst>
              <a:ext uri="{FF2B5EF4-FFF2-40B4-BE49-F238E27FC236}">
                <a16:creationId xmlns:a16="http://schemas.microsoft.com/office/drawing/2014/main" id="{19C38F4B-6317-C400-FA1C-094DEB549270}"/>
              </a:ext>
            </a:extLst>
          </p:cNvPr>
          <p:cNvSpPr/>
          <p:nvPr/>
        </p:nvSpPr>
        <p:spPr>
          <a:xfrm>
            <a:off x="530120" y="189843"/>
            <a:ext cx="16457718" cy="10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000" b="1" strike="noStrike" spc="-1" dirty="0">
                <a:solidFill>
                  <a:schemeClr val="bg1"/>
                </a:solidFill>
                <a:latin typeface="Segoe UI"/>
              </a:rPr>
              <a:t>CONECTIVIDADE SIGNIFICATIVA NO BRASIL</a:t>
            </a:r>
          </a:p>
          <a:p>
            <a:pPr>
              <a:lnSpc>
                <a:spcPct val="90000"/>
              </a:lnSpc>
              <a:buNone/>
            </a:pPr>
            <a:r>
              <a:rPr lang="en-US" sz="3000" strike="noStrike" spc="-1" dirty="0">
                <a:solidFill>
                  <a:schemeClr val="bg1"/>
                </a:solidFill>
                <a:latin typeface="Segoe UI"/>
              </a:rPr>
              <a:t>O RETRATO DA POPULAÇÃO</a:t>
            </a:r>
            <a:endParaRPr lang="pt-BR" sz="3000" strike="noStrike" spc="-1" dirty="0">
              <a:solidFill>
                <a:schemeClr val="bg1"/>
              </a:solidFill>
              <a:latin typeface="Arial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AAAB6527-2291-F1C1-3452-33BB6BE550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6216694"/>
              </p:ext>
            </p:extLst>
          </p:nvPr>
        </p:nvGraphicFramePr>
        <p:xfrm>
          <a:off x="5739267" y="1600318"/>
          <a:ext cx="11555323" cy="6603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3302908-F5A5-B272-5B71-E4CFB0EF5D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2174583"/>
              </p:ext>
            </p:extLst>
          </p:nvPr>
        </p:nvGraphicFramePr>
        <p:xfrm>
          <a:off x="5605662" y="8173828"/>
          <a:ext cx="11705167" cy="154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623628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161">
            <a:extLst>
              <a:ext uri="{FF2B5EF4-FFF2-40B4-BE49-F238E27FC236}">
                <a16:creationId xmlns:a16="http://schemas.microsoft.com/office/drawing/2014/main" id="{A5B656E6-E6FD-DAAC-73EF-A81668466F54}"/>
              </a:ext>
            </a:extLst>
          </p:cNvPr>
          <p:cNvSpPr/>
          <p:nvPr/>
        </p:nvSpPr>
        <p:spPr>
          <a:xfrm>
            <a:off x="0" y="0"/>
            <a:ext cx="17557750" cy="150573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156">
            <a:extLst>
              <a:ext uri="{FF2B5EF4-FFF2-40B4-BE49-F238E27FC236}">
                <a16:creationId xmlns:a16="http://schemas.microsoft.com/office/drawing/2014/main" id="{05BC0EF6-9B0E-E660-C3ED-696E9646D653}"/>
              </a:ext>
            </a:extLst>
          </p:cNvPr>
          <p:cNvPicPr/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25637" t="14131" r="23920" b="47693"/>
          <a:stretch/>
        </p:blipFill>
        <p:spPr>
          <a:xfrm>
            <a:off x="15650167" y="9106607"/>
            <a:ext cx="1721160" cy="577800"/>
          </a:xfrm>
          <a:prstGeom prst="rect">
            <a:avLst/>
          </a:prstGeom>
          <a:ln w="0">
            <a:noFill/>
          </a:ln>
        </p:spPr>
      </p:pic>
      <p:pic>
        <p:nvPicPr>
          <p:cNvPr id="7" name="Imagem 6" descr="Mapa&#10;&#10;Descrição gerada automaticamente">
            <a:extLst>
              <a:ext uri="{FF2B5EF4-FFF2-40B4-BE49-F238E27FC236}">
                <a16:creationId xmlns:a16="http://schemas.microsoft.com/office/drawing/2014/main" id="{32FD90E0-7109-8606-40F0-D897531047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" t="12534" r="9176" b="10264"/>
          <a:stretch/>
        </p:blipFill>
        <p:spPr>
          <a:xfrm>
            <a:off x="9971661" y="2146408"/>
            <a:ext cx="7301133" cy="6923903"/>
          </a:xfrm>
          <a:prstGeom prst="rect">
            <a:avLst/>
          </a:prstGeom>
        </p:spPr>
      </p:pic>
      <p:pic>
        <p:nvPicPr>
          <p:cNvPr id="4" name="Imagem 3" descr="Interface gráfica do usuário&#10;&#10;Descrição gerada automaticamente">
            <a:extLst>
              <a:ext uri="{FF2B5EF4-FFF2-40B4-BE49-F238E27FC236}">
                <a16:creationId xmlns:a16="http://schemas.microsoft.com/office/drawing/2014/main" id="{036EB731-671E-F329-0974-903D98FBEC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482" y="189843"/>
            <a:ext cx="4217312" cy="1115691"/>
          </a:xfrm>
          <a:prstGeom prst="rect">
            <a:avLst/>
          </a:prstGeom>
        </p:spPr>
      </p:pic>
      <p:sp>
        <p:nvSpPr>
          <p:cNvPr id="8" name="CaixaDeTexto 18">
            <a:extLst>
              <a:ext uri="{FF2B5EF4-FFF2-40B4-BE49-F238E27FC236}">
                <a16:creationId xmlns:a16="http://schemas.microsoft.com/office/drawing/2014/main" id="{E9F2CA94-0F3E-DA4F-3E9C-2861DC926D40}"/>
              </a:ext>
            </a:extLst>
          </p:cNvPr>
          <p:cNvSpPr/>
          <p:nvPr/>
        </p:nvSpPr>
        <p:spPr>
          <a:xfrm>
            <a:off x="530120" y="189843"/>
            <a:ext cx="16457718" cy="10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000" b="1" strike="noStrike" spc="-1" dirty="0">
                <a:solidFill>
                  <a:schemeClr val="bg1"/>
                </a:solidFill>
                <a:latin typeface="Segoe UI"/>
              </a:rPr>
              <a:t>CONECTIVIDADE SIGNIFICATIVA NO BRASIL</a:t>
            </a:r>
          </a:p>
          <a:p>
            <a:pPr>
              <a:lnSpc>
                <a:spcPct val="90000"/>
              </a:lnSpc>
              <a:buNone/>
            </a:pPr>
            <a:r>
              <a:rPr lang="en-US" sz="3000" strike="noStrike" spc="-1" dirty="0">
                <a:solidFill>
                  <a:schemeClr val="bg1"/>
                </a:solidFill>
                <a:latin typeface="Segoe UI"/>
              </a:rPr>
              <a:t>O RETRATO DA POPULAÇÃO</a:t>
            </a:r>
            <a:endParaRPr lang="pt-BR" sz="3000" strike="noStrike" spc="-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6ED4AF0-346D-5074-8A59-5CF07FEDFB86}"/>
              </a:ext>
            </a:extLst>
          </p:cNvPr>
          <p:cNvSpPr txBox="1"/>
          <p:nvPr/>
        </p:nvSpPr>
        <p:spPr>
          <a:xfrm>
            <a:off x="10515605" y="1695577"/>
            <a:ext cx="7701336" cy="41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Conectividade Significativa entre 7 e 9 pontos, por UF, 2023 (%) 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16D2F49D-6D9A-72E1-92B2-86654F431E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113018"/>
              </p:ext>
            </p:extLst>
          </p:nvPr>
        </p:nvGraphicFramePr>
        <p:xfrm>
          <a:off x="533979" y="1619813"/>
          <a:ext cx="8638962" cy="7982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906490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161">
            <a:extLst>
              <a:ext uri="{FF2B5EF4-FFF2-40B4-BE49-F238E27FC236}">
                <a16:creationId xmlns:a16="http://schemas.microsoft.com/office/drawing/2014/main" id="{A5B656E6-E6FD-DAAC-73EF-A81668466F54}"/>
              </a:ext>
            </a:extLst>
          </p:cNvPr>
          <p:cNvSpPr/>
          <p:nvPr/>
        </p:nvSpPr>
        <p:spPr>
          <a:xfrm>
            <a:off x="0" y="0"/>
            <a:ext cx="17557750" cy="150573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156">
            <a:extLst>
              <a:ext uri="{FF2B5EF4-FFF2-40B4-BE49-F238E27FC236}">
                <a16:creationId xmlns:a16="http://schemas.microsoft.com/office/drawing/2014/main" id="{05BC0EF6-9B0E-E660-C3ED-696E9646D653}"/>
              </a:ext>
            </a:extLst>
          </p:cNvPr>
          <p:cNvPicPr/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25637" t="14131" r="23920" b="47693"/>
          <a:stretch/>
        </p:blipFill>
        <p:spPr>
          <a:xfrm>
            <a:off x="15650167" y="9106607"/>
            <a:ext cx="1721160" cy="577800"/>
          </a:xfrm>
          <a:prstGeom prst="rect">
            <a:avLst/>
          </a:prstGeom>
          <a:ln w="0">
            <a:noFill/>
          </a:ln>
        </p:spPr>
      </p:pic>
      <p:pic>
        <p:nvPicPr>
          <p:cNvPr id="4" name="Imagem 3" descr="Interface gráfica do usuário&#10;&#10;Descrição gerada automaticamente">
            <a:extLst>
              <a:ext uri="{FF2B5EF4-FFF2-40B4-BE49-F238E27FC236}">
                <a16:creationId xmlns:a16="http://schemas.microsoft.com/office/drawing/2014/main" id="{036EB731-671E-F329-0974-903D98FBEC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482" y="189843"/>
            <a:ext cx="4217312" cy="1115691"/>
          </a:xfrm>
          <a:prstGeom prst="rect">
            <a:avLst/>
          </a:prstGeom>
        </p:spPr>
      </p:pic>
      <p:sp>
        <p:nvSpPr>
          <p:cNvPr id="8" name="CaixaDeTexto 18">
            <a:extLst>
              <a:ext uri="{FF2B5EF4-FFF2-40B4-BE49-F238E27FC236}">
                <a16:creationId xmlns:a16="http://schemas.microsoft.com/office/drawing/2014/main" id="{E9F2CA94-0F3E-DA4F-3E9C-2861DC926D40}"/>
              </a:ext>
            </a:extLst>
          </p:cNvPr>
          <p:cNvSpPr/>
          <p:nvPr/>
        </p:nvSpPr>
        <p:spPr>
          <a:xfrm>
            <a:off x="530120" y="189843"/>
            <a:ext cx="16457718" cy="10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000" b="1" strike="noStrike" spc="-1" dirty="0">
                <a:solidFill>
                  <a:schemeClr val="bg1"/>
                </a:solidFill>
                <a:latin typeface="Segoe UI"/>
              </a:rPr>
              <a:t>CONECTIVIDADE SIGNIFICATIVA NO BRASIL</a:t>
            </a:r>
          </a:p>
          <a:p>
            <a:pPr>
              <a:lnSpc>
                <a:spcPct val="90000"/>
              </a:lnSpc>
              <a:buNone/>
            </a:pPr>
            <a:r>
              <a:rPr lang="en-US" sz="3000" strike="noStrike" spc="-1" dirty="0">
                <a:solidFill>
                  <a:schemeClr val="bg1"/>
                </a:solidFill>
                <a:latin typeface="Segoe UI"/>
              </a:rPr>
              <a:t>O RETRATO DA POPULAÇÃO</a:t>
            </a:r>
            <a:endParaRPr lang="pt-BR" sz="3000" strike="noStrike" spc="-1" dirty="0">
              <a:solidFill>
                <a:schemeClr val="bg1"/>
              </a:solidFill>
              <a:latin typeface="Arial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41397E9-7FCB-49DF-8E01-6BE02021FB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640661"/>
              </p:ext>
            </p:extLst>
          </p:nvPr>
        </p:nvGraphicFramePr>
        <p:xfrm>
          <a:off x="128588" y="644863"/>
          <a:ext cx="17194612" cy="9231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EB2F185D-4665-B7CC-1C6A-D3B06D2A1A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6453505"/>
              </p:ext>
            </p:extLst>
          </p:nvPr>
        </p:nvGraphicFramePr>
        <p:xfrm>
          <a:off x="8169772" y="1090302"/>
          <a:ext cx="9259390" cy="7803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11500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>
            <a:extLst>
              <a:ext uri="{FF2B5EF4-FFF2-40B4-BE49-F238E27FC236}">
                <a16:creationId xmlns:a16="http://schemas.microsoft.com/office/drawing/2014/main" id="{C945C5F5-CC10-4F7A-F132-A9C551D4AA55}"/>
              </a:ext>
            </a:extLst>
          </p:cNvPr>
          <p:cNvSpPr/>
          <p:nvPr/>
        </p:nvSpPr>
        <p:spPr>
          <a:xfrm>
            <a:off x="0" y="1505734"/>
            <a:ext cx="7824801" cy="8368516"/>
          </a:xfrm>
          <a:prstGeom prst="rect">
            <a:avLst/>
          </a:prstGeom>
          <a:solidFill>
            <a:srgbClr val="DDD9C3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D4E5F980-8F97-48A6-28C6-44755DBCB9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229121"/>
              </p:ext>
            </p:extLst>
          </p:nvPr>
        </p:nvGraphicFramePr>
        <p:xfrm>
          <a:off x="9079595" y="5167253"/>
          <a:ext cx="7879667" cy="4076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Retângulo 161">
            <a:extLst>
              <a:ext uri="{FF2B5EF4-FFF2-40B4-BE49-F238E27FC236}">
                <a16:creationId xmlns:a16="http://schemas.microsoft.com/office/drawing/2014/main" id="{A5B656E6-E6FD-DAAC-73EF-A81668466F54}"/>
              </a:ext>
            </a:extLst>
          </p:cNvPr>
          <p:cNvSpPr/>
          <p:nvPr/>
        </p:nvSpPr>
        <p:spPr>
          <a:xfrm>
            <a:off x="0" y="0"/>
            <a:ext cx="17557750" cy="150573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pt-BR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156">
            <a:extLst>
              <a:ext uri="{FF2B5EF4-FFF2-40B4-BE49-F238E27FC236}">
                <a16:creationId xmlns:a16="http://schemas.microsoft.com/office/drawing/2014/main" id="{05BC0EF6-9B0E-E660-C3ED-696E9646D653}"/>
              </a:ext>
            </a:extLst>
          </p:cNvPr>
          <p:cNvPicPr/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25637" t="14131" r="23920" b="47693"/>
          <a:stretch/>
        </p:blipFill>
        <p:spPr>
          <a:xfrm>
            <a:off x="15650167" y="9106607"/>
            <a:ext cx="1721160" cy="577800"/>
          </a:xfrm>
          <a:prstGeom prst="rect">
            <a:avLst/>
          </a:prstGeom>
          <a:ln w="0">
            <a:noFill/>
          </a:ln>
        </p:spPr>
      </p:pic>
      <p:sp>
        <p:nvSpPr>
          <p:cNvPr id="8" name="CaixaDeTexto 18">
            <a:extLst>
              <a:ext uri="{FF2B5EF4-FFF2-40B4-BE49-F238E27FC236}">
                <a16:creationId xmlns:a16="http://schemas.microsoft.com/office/drawing/2014/main" id="{E9F2CA94-0F3E-DA4F-3E9C-2861DC926D40}"/>
              </a:ext>
            </a:extLst>
          </p:cNvPr>
          <p:cNvSpPr/>
          <p:nvPr/>
        </p:nvSpPr>
        <p:spPr>
          <a:xfrm>
            <a:off x="530120" y="189843"/>
            <a:ext cx="16457718" cy="10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4000" b="1" strike="noStrike" spc="-1" dirty="0">
                <a:solidFill>
                  <a:schemeClr val="bg1"/>
                </a:solidFill>
                <a:latin typeface="Segoe UI"/>
              </a:rPr>
              <a:t>CONECTIVIDADE SIGNIFICATIVA NO BRASIL</a:t>
            </a:r>
          </a:p>
          <a:p>
            <a:pPr>
              <a:lnSpc>
                <a:spcPct val="90000"/>
              </a:lnSpc>
              <a:buNone/>
            </a:pPr>
            <a:r>
              <a:rPr lang="en-US" sz="3000" strike="noStrike" spc="-1" dirty="0">
                <a:solidFill>
                  <a:schemeClr val="bg1"/>
                </a:solidFill>
                <a:latin typeface="Segoe UI"/>
              </a:rPr>
              <a:t>O RETRATO DA POPULAÇÃO</a:t>
            </a:r>
            <a:endParaRPr lang="pt-BR" sz="3000" strike="noStrike" spc="-1" dirty="0">
              <a:solidFill>
                <a:schemeClr val="bg1"/>
              </a:solidFill>
              <a:latin typeface="Arial"/>
            </a:endParaRPr>
          </a:p>
        </p:txBody>
      </p:sp>
      <p:pic>
        <p:nvPicPr>
          <p:cNvPr id="5" name="Imagem 4" descr="Diagrama&#10;&#10;Descrição gerada automaticamente">
            <a:extLst>
              <a:ext uri="{FF2B5EF4-FFF2-40B4-BE49-F238E27FC236}">
                <a16:creationId xmlns:a16="http://schemas.microsoft.com/office/drawing/2014/main" id="{A8F82C7F-95A8-37C2-A87E-A18C184900D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4" t="51370" r="27350" b="36537"/>
          <a:stretch/>
        </p:blipFill>
        <p:spPr>
          <a:xfrm>
            <a:off x="11696567" y="144098"/>
            <a:ext cx="5562733" cy="1140473"/>
          </a:xfrm>
          <a:prstGeom prst="rect">
            <a:avLst/>
          </a:prstGeom>
        </p:spPr>
      </p:pic>
      <p:graphicFrame>
        <p:nvGraphicFramePr>
          <p:cNvPr id="18" name="Gráfico 17">
            <a:extLst>
              <a:ext uri="{FF2B5EF4-FFF2-40B4-BE49-F238E27FC236}">
                <a16:creationId xmlns:a16="http://schemas.microsoft.com/office/drawing/2014/main" id="{402E6C51-D86F-47DC-71DA-6404D7EB8E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5575211"/>
              </p:ext>
            </p:extLst>
          </p:nvPr>
        </p:nvGraphicFramePr>
        <p:xfrm>
          <a:off x="9079594" y="2623068"/>
          <a:ext cx="7879667" cy="3618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CaixaDeTexto 19">
            <a:extLst>
              <a:ext uri="{FF2B5EF4-FFF2-40B4-BE49-F238E27FC236}">
                <a16:creationId xmlns:a16="http://schemas.microsoft.com/office/drawing/2014/main" id="{B789419B-D56E-DB25-7BD3-C529C4B42082}"/>
              </a:ext>
            </a:extLst>
          </p:cNvPr>
          <p:cNvSpPr txBox="1"/>
          <p:nvPr/>
        </p:nvSpPr>
        <p:spPr>
          <a:xfrm rot="16200000">
            <a:off x="7481821" y="3505566"/>
            <a:ext cx="2087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/>
              <a:t>COMUNICAÇÃO E ENTRETENIMENTO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F045870-754E-4311-DCEF-2D922AF3488D}"/>
              </a:ext>
            </a:extLst>
          </p:cNvPr>
          <p:cNvSpPr txBox="1"/>
          <p:nvPr/>
        </p:nvSpPr>
        <p:spPr>
          <a:xfrm rot="16200000">
            <a:off x="7481821" y="7155725"/>
            <a:ext cx="2087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/>
              <a:t>ATIVIDADES TRANSACIONAIS</a:t>
            </a:r>
          </a:p>
        </p:txBody>
      </p:sp>
      <p:sp>
        <p:nvSpPr>
          <p:cNvPr id="22" name="CaixaDeTexto 18">
            <a:extLst>
              <a:ext uri="{FF2B5EF4-FFF2-40B4-BE49-F238E27FC236}">
                <a16:creationId xmlns:a16="http://schemas.microsoft.com/office/drawing/2014/main" id="{0D68CA5E-3D47-6AAF-F7C4-62555C824EC4}"/>
              </a:ext>
            </a:extLst>
          </p:cNvPr>
          <p:cNvSpPr/>
          <p:nvPr/>
        </p:nvSpPr>
        <p:spPr>
          <a:xfrm>
            <a:off x="6453632" y="1652715"/>
            <a:ext cx="10474779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r">
              <a:lnSpc>
                <a:spcPct val="90000"/>
              </a:lnSpc>
              <a:buNone/>
            </a:pPr>
            <a:r>
              <a:rPr lang="pt-BR" sz="2400" i="1" strike="noStrike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Conectividade Significativa por </a:t>
            </a:r>
            <a:r>
              <a:rPr lang="pt-BR" sz="24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atividades </a:t>
            </a:r>
            <a:r>
              <a:rPr lang="pt-BR" sz="2400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online </a:t>
            </a:r>
          </a:p>
          <a:p>
            <a:pPr algn="r">
              <a:lnSpc>
                <a:spcPct val="90000"/>
              </a:lnSpc>
              <a:buNone/>
            </a:pPr>
            <a:r>
              <a:rPr lang="pt-BR" sz="1600" strike="noStrike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Usuários de Internet – Brasil, 2023</a:t>
            </a:r>
          </a:p>
        </p:txBody>
      </p:sp>
      <p:graphicFrame>
        <p:nvGraphicFramePr>
          <p:cNvPr id="25" name="Gráfico 24">
            <a:extLst>
              <a:ext uri="{FF2B5EF4-FFF2-40B4-BE49-F238E27FC236}">
                <a16:creationId xmlns:a16="http://schemas.microsoft.com/office/drawing/2014/main" id="{BC7F8C02-2E22-91D9-684F-232EFC09BF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3501471"/>
              </p:ext>
            </p:extLst>
          </p:nvPr>
        </p:nvGraphicFramePr>
        <p:xfrm>
          <a:off x="-121987" y="2112558"/>
          <a:ext cx="8104051" cy="7405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6" name="CaixaDeTexto 18">
            <a:extLst>
              <a:ext uri="{FF2B5EF4-FFF2-40B4-BE49-F238E27FC236}">
                <a16:creationId xmlns:a16="http://schemas.microsoft.com/office/drawing/2014/main" id="{6666597C-63F0-E09C-84F5-FBBFBB1095C5}"/>
              </a:ext>
            </a:extLst>
          </p:cNvPr>
          <p:cNvSpPr/>
          <p:nvPr/>
        </p:nvSpPr>
        <p:spPr>
          <a:xfrm>
            <a:off x="330222" y="1857042"/>
            <a:ext cx="10474779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pt-BR" sz="2400" i="1" strike="noStrike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Conectividade Significativa por </a:t>
            </a:r>
            <a:r>
              <a:rPr lang="pt-BR" sz="2400" i="1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habilidades digitais</a:t>
            </a:r>
          </a:p>
          <a:p>
            <a:pPr>
              <a:lnSpc>
                <a:spcPct val="90000"/>
              </a:lnSpc>
              <a:buNone/>
            </a:pPr>
            <a:r>
              <a:rPr lang="pt-BR" sz="1600" strike="noStrike" spc="-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Usuários de Internet – Brasil, 2023</a:t>
            </a:r>
          </a:p>
        </p:txBody>
      </p:sp>
    </p:spTree>
    <p:extLst>
      <p:ext uri="{BB962C8B-B14F-4D97-AF65-F5344CB8AC3E}">
        <p14:creationId xmlns:p14="http://schemas.microsoft.com/office/powerpoint/2010/main" val="1220287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18558C-9C3E-30BB-1979-653152A16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3429FF9-04C9-A7B7-085A-1405532F3CB5}"/>
              </a:ext>
            </a:extLst>
          </p:cNvPr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9B9D8C7-F3F9-9907-DAF5-38373443D0D5}"/>
              </a:ext>
            </a:extLst>
          </p:cNvPr>
          <p:cNvSpPr/>
          <p:nvPr/>
        </p:nvSpPr>
        <p:spPr>
          <a:xfrm>
            <a:off x="1764" y="0"/>
            <a:ext cx="17555986" cy="98742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592"/>
          </a:p>
        </p:txBody>
      </p:sp>
      <p:sp>
        <p:nvSpPr>
          <p:cNvPr id="6" name="CaixaDeTexto 16">
            <a:extLst>
              <a:ext uri="{FF2B5EF4-FFF2-40B4-BE49-F238E27FC236}">
                <a16:creationId xmlns:a16="http://schemas.microsoft.com/office/drawing/2014/main" id="{3889CBB5-41E0-B035-9C3E-F4C44B248658}"/>
              </a:ext>
            </a:extLst>
          </p:cNvPr>
          <p:cNvSpPr txBox="1"/>
          <p:nvPr/>
        </p:nvSpPr>
        <p:spPr>
          <a:xfrm>
            <a:off x="1789642" y="1926316"/>
            <a:ext cx="7450777" cy="105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08">
              <a:lnSpc>
                <a:spcPct val="95000"/>
              </a:lnSpc>
              <a:defRPr/>
            </a:pPr>
            <a:r>
              <a:rPr lang="pt-BR" sz="6599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OBRIGADA!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8D453E3A-D2B5-E02C-3F39-C652E9BBE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211F1F"/>
              </a:clrFrom>
              <a:clrTo>
                <a:srgbClr val="211F1F">
                  <a:alpha val="0"/>
                </a:srgbClr>
              </a:clrTo>
            </a:clrChange>
          </a:blip>
          <a:srcRect/>
          <a:stretch/>
        </p:blipFill>
        <p:spPr>
          <a:xfrm>
            <a:off x="9395337" y="6993151"/>
            <a:ext cx="7723118" cy="2087697"/>
          </a:xfrm>
          <a:prstGeom prst="rect">
            <a:avLst/>
          </a:prstGeom>
        </p:spPr>
      </p:pic>
      <p:sp>
        <p:nvSpPr>
          <p:cNvPr id="8" name="Google Shape;379;p23">
            <a:extLst>
              <a:ext uri="{FF2B5EF4-FFF2-40B4-BE49-F238E27FC236}">
                <a16:creationId xmlns:a16="http://schemas.microsoft.com/office/drawing/2014/main" id="{9EDEA655-E5BF-36D9-2CDF-7D7FCED52573}"/>
              </a:ext>
            </a:extLst>
          </p:cNvPr>
          <p:cNvSpPr txBox="1"/>
          <p:nvPr/>
        </p:nvSpPr>
        <p:spPr>
          <a:xfrm>
            <a:off x="3207460" y="7475904"/>
            <a:ext cx="4283096" cy="1332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7" tIns="45691" rIns="91407" bIns="45691" anchor="t" anchorCtr="0">
            <a:spAutoFit/>
          </a:bodyPr>
          <a:lstStyle/>
          <a:p>
            <a:pPr algn="ctr" defTabSz="457108">
              <a:defRPr/>
            </a:pPr>
            <a:r>
              <a:rPr lang="pt-BR" sz="4031" dirty="0">
                <a:solidFill>
                  <a:prstClr val="white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www.cetic.br</a:t>
            </a:r>
          </a:p>
          <a:p>
            <a:pPr algn="ctr" defTabSz="457108">
              <a:defRPr/>
            </a:pPr>
            <a:r>
              <a:rPr lang="pt-BR" sz="4031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graziela@nic.br</a:t>
            </a:r>
            <a:endParaRPr sz="4031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9" name="Imagem 8" descr="Código QR&#10;&#10;Descrição gerada automaticamente">
            <a:extLst>
              <a:ext uri="{FF2B5EF4-FFF2-40B4-BE49-F238E27FC236}">
                <a16:creationId xmlns:a16="http://schemas.microsoft.com/office/drawing/2014/main" id="{A55D5BFD-AECD-5670-8173-336A67BC32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119" y="3225433"/>
            <a:ext cx="4008437" cy="40084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52224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27877</TotalTime>
  <Words>277</Words>
  <Application>Microsoft Office PowerPoint</Application>
  <PresentationFormat>Personalizar</PresentationFormat>
  <Paragraphs>52</Paragraphs>
  <Slides>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7</vt:i4>
      </vt:variant>
    </vt:vector>
  </HeadingPairs>
  <TitlesOfParts>
    <vt:vector size="9" baseType="lpstr">
      <vt:lpstr>Office Theme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Maiara G. Zaminelli</dc:creator>
  <dc:description/>
  <cp:lastModifiedBy>graziela.castello@gmail.com</cp:lastModifiedBy>
  <cp:revision>3201</cp:revision>
  <cp:lastPrinted>2023-05-09T18:41:48Z</cp:lastPrinted>
  <dcterms:created xsi:type="dcterms:W3CDTF">2018-11-09T13:11:20Z</dcterms:created>
  <dcterms:modified xsi:type="dcterms:W3CDTF">2024-09-24T11:30:51Z</dcterms:modified>
  <dc:language>pt-BR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16</vt:i4>
  </property>
  <property fmtid="{D5CDD505-2E9C-101B-9397-08002B2CF9AE}" pid="3" name="PresentationFormat">
    <vt:lpwstr>Custom</vt:lpwstr>
  </property>
  <property fmtid="{D5CDD505-2E9C-101B-9397-08002B2CF9AE}" pid="4" name="Slides">
    <vt:i4>35</vt:i4>
  </property>
</Properties>
</file>