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24" r:id="rId5"/>
  </p:sldMasterIdLst>
  <p:notesMasterIdLst>
    <p:notesMasterId r:id="rId22"/>
  </p:notesMasterIdLst>
  <p:handoutMasterIdLst>
    <p:handoutMasterId r:id="rId23"/>
  </p:handoutMasterIdLst>
  <p:sldIdLst>
    <p:sldId id="679" r:id="rId6"/>
    <p:sldId id="687" r:id="rId7"/>
    <p:sldId id="684" r:id="rId8"/>
    <p:sldId id="726" r:id="rId9"/>
    <p:sldId id="597" r:id="rId10"/>
    <p:sldId id="693" r:id="rId11"/>
    <p:sldId id="681" r:id="rId12"/>
    <p:sldId id="682" r:id="rId13"/>
    <p:sldId id="683" r:id="rId14"/>
    <p:sldId id="725" r:id="rId15"/>
    <p:sldId id="699" r:id="rId16"/>
    <p:sldId id="686" r:id="rId17"/>
    <p:sldId id="692" r:id="rId18"/>
    <p:sldId id="727" r:id="rId19"/>
    <p:sldId id="728" r:id="rId20"/>
    <p:sldId id="678" r:id="rId21"/>
  </p:sldIdLst>
  <p:sldSz cx="12192000" cy="6858000"/>
  <p:notesSz cx="6858000" cy="9926638"/>
  <p:embeddedFontLst>
    <p:embeddedFont>
      <p:font typeface="Montserrat" panose="000005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6C36"/>
    <a:srgbClr val="FBB914"/>
    <a:srgbClr val="033F0E"/>
    <a:srgbClr val="59AE4E"/>
    <a:srgbClr val="43713C"/>
    <a:srgbClr val="14A229"/>
    <a:srgbClr val="6B6A6A"/>
    <a:srgbClr val="FF7401"/>
    <a:srgbClr val="00904B"/>
    <a:srgbClr val="F9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87" autoAdjust="0"/>
    <p:restoredTop sz="63705" autoAdjust="0"/>
  </p:normalViewPr>
  <p:slideViewPr>
    <p:cSldViewPr>
      <p:cViewPr varScale="1">
        <p:scale>
          <a:sx n="59" d="100"/>
          <a:sy n="59" d="100"/>
        </p:scale>
        <p:origin x="168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26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769276271925113"/>
          <c:y val="4.1456318013859239E-2"/>
          <c:w val="0.81774326785022544"/>
          <c:h val="0.750428684800717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Planilha1!$F$4</c:f>
              <c:strCache>
                <c:ptCount val="1"/>
                <c:pt idx="0">
                  <c:v> R$ </c:v>
                </c:pt>
              </c:strCache>
            </c:strRef>
          </c:tx>
          <c:spPr>
            <a:solidFill>
              <a:srgbClr val="033F0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33F0E"/>
              </a:solidFill>
              <a:ln>
                <a:noFill/>
              </a:ln>
              <a:effectLst>
                <a:outerShdw blurRad="50800" dist="381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C82-415B-9D3D-C12459646621}"/>
              </c:ext>
            </c:extLst>
          </c:dPt>
          <c:dPt>
            <c:idx val="1"/>
            <c:invertIfNegative val="0"/>
            <c:bubble3D val="0"/>
            <c:spPr>
              <a:solidFill>
                <a:srgbClr val="033F0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C82-415B-9D3D-C1245964662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Planilha1!$E$5:$E$6</c:f>
              <c:strCache>
                <c:ptCount val="2"/>
                <c:pt idx="0">
                  <c:v>SET_23</c:v>
                </c:pt>
                <c:pt idx="1">
                  <c:v>SET_24</c:v>
                </c:pt>
              </c:strCache>
            </c:strRef>
          </c:cat>
          <c:val>
            <c:numRef>
              <c:f>Planilha1!$F$5:$F$6</c:f>
              <c:numCache>
                <c:formatCode>_(* #,##0.00_);_(* \(#,##0.00\);_(* "-"??_);_(@_)</c:formatCode>
                <c:ptCount val="2"/>
                <c:pt idx="0">
                  <c:v>10626737.9</c:v>
                </c:pt>
                <c:pt idx="1">
                  <c:v>29340000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C82-415B-9D3D-C1245964662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45"/>
        <c:axId val="404636160"/>
        <c:axId val="278303808"/>
      </c:barChart>
      <c:lineChart>
        <c:grouping val="standard"/>
        <c:varyColors val="0"/>
        <c:ser>
          <c:idx val="1"/>
          <c:order val="1"/>
          <c:tx>
            <c:strRef>
              <c:f>Planilha1!$H$4</c:f>
              <c:strCache>
                <c:ptCount val="1"/>
                <c:pt idx="0">
                  <c:v>Quantidade Operações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5205386080965251E-2"/>
                  <c:y val="-8.402755117163596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942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397449670783066"/>
                      <c:h val="6.328072113157799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5C82-415B-9D3D-C12459646621}"/>
                </c:ext>
              </c:extLst>
            </c:dLbl>
            <c:dLbl>
              <c:idx val="1"/>
              <c:layout>
                <c:manualLayout>
                  <c:x val="-2.2993998995934455E-2"/>
                  <c:y val="-3.0455200879560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82-415B-9D3D-C12459646621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FBB914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Planilha1!$E$5:$E$6</c:f>
              <c:strCache>
                <c:ptCount val="2"/>
                <c:pt idx="0">
                  <c:v>SET_23</c:v>
                </c:pt>
                <c:pt idx="1">
                  <c:v>SET_24</c:v>
                </c:pt>
              </c:strCache>
            </c:strRef>
          </c:cat>
          <c:val>
            <c:numRef>
              <c:f>Planilha1!$H$5:$H$6</c:f>
              <c:numCache>
                <c:formatCode>General</c:formatCode>
                <c:ptCount val="2"/>
                <c:pt idx="0">
                  <c:v>942</c:v>
                </c:pt>
                <c:pt idx="1">
                  <c:v>1829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C82-415B-9D3D-C124596466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4637696"/>
        <c:axId val="241553920"/>
      </c:lineChart>
      <c:catAx>
        <c:axId val="404636160"/>
        <c:scaling>
          <c:orientation val="minMax"/>
          <c:max val="2"/>
          <c:min val="1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78303808"/>
        <c:crosses val="autoZero"/>
        <c:auto val="1"/>
        <c:lblAlgn val="ctr"/>
        <c:lblOffset val="100"/>
        <c:noMultiLvlLbl val="0"/>
      </c:catAx>
      <c:valAx>
        <c:axId val="278303808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04636160"/>
        <c:crosses val="autoZero"/>
        <c:crossBetween val="between"/>
        <c:dispUnits>
          <c:builtInUnit val="millions"/>
        </c:dispUnits>
      </c:valAx>
      <c:valAx>
        <c:axId val="241553920"/>
        <c:scaling>
          <c:orientation val="minMax"/>
        </c:scaling>
        <c:delete val="0"/>
        <c:axPos val="r"/>
        <c:numFmt formatCode="#,##0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04637696"/>
        <c:crosses val="max"/>
        <c:crossBetween val="between"/>
      </c:valAx>
      <c:catAx>
        <c:axId val="404637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15539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971987685431146"/>
          <c:y val="0.93955746838830478"/>
          <c:w val="0.33791204552265047"/>
          <c:h val="6.04425316116952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pt-B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369003965576553E-2"/>
          <c:y val="0.1218876897105008"/>
          <c:w val="0.9836309960344235"/>
          <c:h val="0.75381221046541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Planilha1!$F$9</c:f>
              <c:strCache>
                <c:ptCount val="1"/>
                <c:pt idx="0">
                  <c:v>R$</c:v>
                </c:pt>
              </c:strCache>
            </c:strRef>
          </c:tx>
          <c:spPr>
            <a:solidFill>
              <a:srgbClr val="033F0E"/>
            </a:solidFill>
            <a:ln>
              <a:noFill/>
            </a:ln>
            <a:effectLst>
              <a:outerShdw blurRad="50800" dist="381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Planilha1!$E$10:$E$11</c:f>
              <c:strCache>
                <c:ptCount val="2"/>
                <c:pt idx="0">
                  <c:v>SET_23</c:v>
                </c:pt>
                <c:pt idx="1">
                  <c:v>SET_24</c:v>
                </c:pt>
              </c:strCache>
            </c:strRef>
          </c:cat>
          <c:val>
            <c:numRef>
              <c:f>Planilha1!$F$10:$F$11</c:f>
              <c:numCache>
                <c:formatCode>_(* #,##0.00_);_(* \(#,##0.00\);_(* "-"??_);_(@_)</c:formatCode>
                <c:ptCount val="2"/>
                <c:pt idx="0" formatCode="#,##0.00">
                  <c:v>558619213.50999999</c:v>
                </c:pt>
                <c:pt idx="1">
                  <c:v>802629454.62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1-4E22-BF7D-2817213A028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36"/>
        <c:overlap val="100"/>
        <c:axId val="403941376"/>
        <c:axId val="339251136"/>
      </c:barChart>
      <c:lineChart>
        <c:grouping val="standard"/>
        <c:varyColors val="0"/>
        <c:ser>
          <c:idx val="1"/>
          <c:order val="1"/>
          <c:tx>
            <c:strRef>
              <c:f>Planilha1!$H$9</c:f>
              <c:strCache>
                <c:ptCount val="1"/>
                <c:pt idx="0">
                  <c:v>Quantidade Operações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0644336826580368E-2"/>
                  <c:y val="-0.1530986019406919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AF1-4E22-BF7D-2817213A0282}"/>
                </c:ext>
              </c:extLst>
            </c:dLbl>
            <c:dLbl>
              <c:idx val="1"/>
              <c:layout>
                <c:manualLayout>
                  <c:x val="-3.9830934920122511E-2"/>
                  <c:y val="-9.34006295119330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A9-4C02-951D-A21B62C2912B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BB914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Planilha1!$E$10:$E$11</c:f>
              <c:strCache>
                <c:ptCount val="2"/>
                <c:pt idx="0">
                  <c:v>SET_23</c:v>
                </c:pt>
                <c:pt idx="1">
                  <c:v>SET_24</c:v>
                </c:pt>
              </c:strCache>
            </c:strRef>
          </c:cat>
          <c:val>
            <c:numRef>
              <c:f>Planilha1!$H$10:$H$11</c:f>
              <c:numCache>
                <c:formatCode>General</c:formatCode>
                <c:ptCount val="2"/>
                <c:pt idx="0">
                  <c:v>4266</c:v>
                </c:pt>
                <c:pt idx="1">
                  <c:v>7867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F1-4E22-BF7D-2817213A0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3942912"/>
        <c:axId val="339251712"/>
      </c:lineChart>
      <c:catAx>
        <c:axId val="40394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9251136"/>
        <c:crosses val="autoZero"/>
        <c:auto val="1"/>
        <c:lblAlgn val="ctr"/>
        <c:lblOffset val="100"/>
        <c:noMultiLvlLbl val="0"/>
      </c:catAx>
      <c:valAx>
        <c:axId val="339251136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4A229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03941376"/>
        <c:crosses val="autoZero"/>
        <c:crossBetween val="between"/>
        <c:dispUnits>
          <c:builtInUnit val="millions"/>
        </c:dispUnits>
      </c:valAx>
      <c:valAx>
        <c:axId val="339251712"/>
        <c:scaling>
          <c:orientation val="minMax"/>
          <c:min val="0"/>
        </c:scaling>
        <c:delete val="0"/>
        <c:axPos val="r"/>
        <c:numFmt formatCode="#,##0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4A229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03942912"/>
        <c:crosses val="max"/>
        <c:crossBetween val="between"/>
      </c:valAx>
      <c:catAx>
        <c:axId val="403942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92517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050">
              <a:solidFill>
                <a:schemeClr val="bg1"/>
              </a:solidFill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image" Target="../media/image22.jpeg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image" Target="../media/image22.jpeg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4AFEEE-ED3C-45A1-A444-CDFECCDD7662}" type="doc">
      <dgm:prSet loTypeId="urn:microsoft.com/office/officeart/2005/8/layout/chevron1" loCatId="process" qsTypeId="urn:microsoft.com/office/officeart/2005/8/quickstyle/simple5" qsCatId="simple" csTypeId="urn:microsoft.com/office/officeart/2005/8/colors/colorful5" csCatId="colorful" phldr="1"/>
      <dgm:spPr/>
    </dgm:pt>
    <dgm:pt modelId="{2193EC2D-52C3-45CD-BDA2-C9A61679C63C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dgm:style>
      </dgm:prSet>
      <dgm:spPr>
        <a:noFill/>
        <a:ln w="9525" cap="flat" cmpd="sng" algn="ctr">
          <a:solidFill>
            <a:srgbClr val="43713C"/>
          </a:solidFill>
          <a:prstDash val="solid"/>
          <a:round/>
          <a:headEnd type="none" w="med" len="med"/>
          <a:tailEnd type="none" w="med" len="med"/>
        </a:ln>
      </dgm:spPr>
      <dgm:t>
        <a:bodyPr/>
        <a:lstStyle/>
        <a:p>
          <a:r>
            <a:rPr lang="pt-BR" b="1" dirty="0">
              <a:solidFill>
                <a:schemeClr val="accent6">
                  <a:lumMod val="75000"/>
                </a:schemeClr>
              </a:solidFill>
            </a:rPr>
            <a:t>Investimento Fixo</a:t>
          </a:r>
        </a:p>
      </dgm:t>
    </dgm:pt>
    <dgm:pt modelId="{83AE5E78-3F5C-4A08-B5F7-3549DEAFB4CF}" type="parTrans" cxnId="{589A1704-41F8-4AEF-B3AD-368D7DD3E4D1}">
      <dgm:prSet/>
      <dgm:spPr/>
      <dgm:t>
        <a:bodyPr/>
        <a:lstStyle/>
        <a:p>
          <a:endParaRPr lang="pt-BR"/>
        </a:p>
      </dgm:t>
    </dgm:pt>
    <dgm:pt modelId="{267FEBF0-FADE-4FB3-8762-FF67F1DE17E6}" type="sibTrans" cxnId="{589A1704-41F8-4AEF-B3AD-368D7DD3E4D1}">
      <dgm:prSet/>
      <dgm:spPr/>
      <dgm:t>
        <a:bodyPr/>
        <a:lstStyle/>
        <a:p>
          <a:endParaRPr lang="pt-BR"/>
        </a:p>
      </dgm:t>
    </dgm:pt>
    <dgm:pt modelId="{B9BADB38-5138-4C0B-9128-D66489327CA8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6">
            <a:alpha val="50000"/>
          </a:schemeClr>
        </a:solidFill>
        <a:ln>
          <a:noFill/>
        </a:ln>
      </dgm:spPr>
      <dgm:t>
        <a:bodyPr/>
        <a:lstStyle/>
        <a:p>
          <a:r>
            <a:rPr lang="pt-BR" b="1" dirty="0">
              <a:solidFill>
                <a:schemeClr val="accent6">
                  <a:lumMod val="75000"/>
                </a:schemeClr>
              </a:solidFill>
            </a:rPr>
            <a:t>Investimento Misto</a:t>
          </a:r>
        </a:p>
      </dgm:t>
    </dgm:pt>
    <dgm:pt modelId="{86646AF1-5A8F-4533-92AD-586DDF2E70E7}" type="parTrans" cxnId="{D15B7ACC-5D61-4F99-B625-2A0DC9D45CFC}">
      <dgm:prSet/>
      <dgm:spPr/>
      <dgm:t>
        <a:bodyPr/>
        <a:lstStyle/>
        <a:p>
          <a:endParaRPr lang="pt-BR"/>
        </a:p>
      </dgm:t>
    </dgm:pt>
    <dgm:pt modelId="{79EB6A5C-2355-4C7E-AE25-AFE666C4DE0F}" type="sibTrans" cxnId="{D15B7ACC-5D61-4F99-B625-2A0DC9D45CFC}">
      <dgm:prSet/>
      <dgm:spPr/>
      <dgm:t>
        <a:bodyPr/>
        <a:lstStyle/>
        <a:p>
          <a:endParaRPr lang="pt-BR"/>
        </a:p>
      </dgm:t>
    </dgm:pt>
    <dgm:pt modelId="{CB1E948D-90DA-4FE5-B286-CBF552B6F37D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dgm:style>
      </dgm:prSet>
      <dgm:spPr>
        <a:noFill/>
        <a:ln w="9525" cap="flat" cmpd="sng" algn="ctr">
          <a:solidFill>
            <a:srgbClr val="43713C"/>
          </a:solidFill>
          <a:prstDash val="solid"/>
          <a:round/>
          <a:headEnd type="none" w="med" len="med"/>
          <a:tailEnd type="none" w="med" len="med"/>
        </a:ln>
      </dgm:spPr>
      <dgm:t>
        <a:bodyPr/>
        <a:lstStyle/>
        <a:p>
          <a:r>
            <a:rPr lang="pt-BR" b="1" dirty="0">
              <a:solidFill>
                <a:schemeClr val="accent6">
                  <a:lumMod val="75000"/>
                </a:schemeClr>
              </a:solidFill>
            </a:rPr>
            <a:t>Capital de Giro (isolado)</a:t>
          </a:r>
        </a:p>
      </dgm:t>
    </dgm:pt>
    <dgm:pt modelId="{4663F5AB-3932-47C7-B26D-0EC0DBC6A8D6}" type="parTrans" cxnId="{CD452371-50C5-49E3-8656-60390C039AD6}">
      <dgm:prSet/>
      <dgm:spPr/>
      <dgm:t>
        <a:bodyPr/>
        <a:lstStyle/>
        <a:p>
          <a:endParaRPr lang="pt-BR"/>
        </a:p>
      </dgm:t>
    </dgm:pt>
    <dgm:pt modelId="{19EEAA61-879E-42A8-8230-10765A10CCF4}" type="sibTrans" cxnId="{CD452371-50C5-49E3-8656-60390C039AD6}">
      <dgm:prSet/>
      <dgm:spPr/>
      <dgm:t>
        <a:bodyPr/>
        <a:lstStyle/>
        <a:p>
          <a:endParaRPr lang="pt-BR"/>
        </a:p>
      </dgm:t>
    </dgm:pt>
    <dgm:pt modelId="{8091A5D9-0682-4075-9FA9-D346A44E3BCC}" type="pres">
      <dgm:prSet presAssocID="{BB4AFEEE-ED3C-45A1-A444-CDFECCDD7662}" presName="Name0" presStyleCnt="0">
        <dgm:presLayoutVars>
          <dgm:dir/>
          <dgm:animLvl val="lvl"/>
          <dgm:resizeHandles val="exact"/>
        </dgm:presLayoutVars>
      </dgm:prSet>
      <dgm:spPr/>
    </dgm:pt>
    <dgm:pt modelId="{1F4B2C87-EEDD-4CA1-8E0C-9D5166FA8BFF}" type="pres">
      <dgm:prSet presAssocID="{2193EC2D-52C3-45CD-BDA2-C9A61679C63C}" presName="parTxOnly" presStyleLbl="node1" presStyleIdx="0" presStyleCnt="3" custLinFactNeighborY="2385">
        <dgm:presLayoutVars>
          <dgm:chMax val="0"/>
          <dgm:chPref val="0"/>
          <dgm:bulletEnabled val="1"/>
        </dgm:presLayoutVars>
      </dgm:prSet>
      <dgm:spPr/>
    </dgm:pt>
    <dgm:pt modelId="{70CAACD8-36EB-447F-BF57-EA5E8DDC2721}" type="pres">
      <dgm:prSet presAssocID="{267FEBF0-FADE-4FB3-8762-FF67F1DE17E6}" presName="parTxOnlySpace" presStyleCnt="0"/>
      <dgm:spPr/>
    </dgm:pt>
    <dgm:pt modelId="{D40B5C79-797A-4D62-9F65-612E653861E3}" type="pres">
      <dgm:prSet presAssocID="{B9BADB38-5138-4C0B-9128-D66489327CA8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47558528-4B57-4DF3-B708-3C64479C065E}" type="pres">
      <dgm:prSet presAssocID="{79EB6A5C-2355-4C7E-AE25-AFE666C4DE0F}" presName="parTxOnlySpace" presStyleCnt="0"/>
      <dgm:spPr/>
    </dgm:pt>
    <dgm:pt modelId="{D892B940-6D90-468A-9F60-7B4221E60CE6}" type="pres">
      <dgm:prSet presAssocID="{CB1E948D-90DA-4FE5-B286-CBF552B6F37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589A1704-41F8-4AEF-B3AD-368D7DD3E4D1}" srcId="{BB4AFEEE-ED3C-45A1-A444-CDFECCDD7662}" destId="{2193EC2D-52C3-45CD-BDA2-C9A61679C63C}" srcOrd="0" destOrd="0" parTransId="{83AE5E78-3F5C-4A08-B5F7-3549DEAFB4CF}" sibTransId="{267FEBF0-FADE-4FB3-8762-FF67F1DE17E6}"/>
    <dgm:cxn modelId="{2031A710-839B-4949-9CF5-6CBFDCA3F069}" type="presOf" srcId="{CB1E948D-90DA-4FE5-B286-CBF552B6F37D}" destId="{D892B940-6D90-468A-9F60-7B4221E60CE6}" srcOrd="0" destOrd="0" presId="urn:microsoft.com/office/officeart/2005/8/layout/chevron1"/>
    <dgm:cxn modelId="{1AE7732A-086D-4F20-9353-08CAACE5A219}" type="presOf" srcId="{BB4AFEEE-ED3C-45A1-A444-CDFECCDD7662}" destId="{8091A5D9-0682-4075-9FA9-D346A44E3BCC}" srcOrd="0" destOrd="0" presId="urn:microsoft.com/office/officeart/2005/8/layout/chevron1"/>
    <dgm:cxn modelId="{CD452371-50C5-49E3-8656-60390C039AD6}" srcId="{BB4AFEEE-ED3C-45A1-A444-CDFECCDD7662}" destId="{CB1E948D-90DA-4FE5-B286-CBF552B6F37D}" srcOrd="2" destOrd="0" parTransId="{4663F5AB-3932-47C7-B26D-0EC0DBC6A8D6}" sibTransId="{19EEAA61-879E-42A8-8230-10765A10CCF4}"/>
    <dgm:cxn modelId="{F35D298D-BB43-4FC2-9D37-273765E87AA1}" type="presOf" srcId="{2193EC2D-52C3-45CD-BDA2-C9A61679C63C}" destId="{1F4B2C87-EEDD-4CA1-8E0C-9D5166FA8BFF}" srcOrd="0" destOrd="0" presId="urn:microsoft.com/office/officeart/2005/8/layout/chevron1"/>
    <dgm:cxn modelId="{D15B7ACC-5D61-4F99-B625-2A0DC9D45CFC}" srcId="{BB4AFEEE-ED3C-45A1-A444-CDFECCDD7662}" destId="{B9BADB38-5138-4C0B-9128-D66489327CA8}" srcOrd="1" destOrd="0" parTransId="{86646AF1-5A8F-4533-92AD-586DDF2E70E7}" sibTransId="{79EB6A5C-2355-4C7E-AE25-AFE666C4DE0F}"/>
    <dgm:cxn modelId="{0DA480D5-FB42-4825-A884-CE3C4FA8A6D3}" type="presOf" srcId="{B9BADB38-5138-4C0B-9128-D66489327CA8}" destId="{D40B5C79-797A-4D62-9F65-612E653861E3}" srcOrd="0" destOrd="0" presId="urn:microsoft.com/office/officeart/2005/8/layout/chevron1"/>
    <dgm:cxn modelId="{21E38364-4A00-4AED-A0BF-8011AF3BD6BA}" type="presParOf" srcId="{8091A5D9-0682-4075-9FA9-D346A44E3BCC}" destId="{1F4B2C87-EEDD-4CA1-8E0C-9D5166FA8BFF}" srcOrd="0" destOrd="0" presId="urn:microsoft.com/office/officeart/2005/8/layout/chevron1"/>
    <dgm:cxn modelId="{44612948-8E87-464E-B4FD-26539A1831C8}" type="presParOf" srcId="{8091A5D9-0682-4075-9FA9-D346A44E3BCC}" destId="{70CAACD8-36EB-447F-BF57-EA5E8DDC2721}" srcOrd="1" destOrd="0" presId="urn:microsoft.com/office/officeart/2005/8/layout/chevron1"/>
    <dgm:cxn modelId="{B86AB428-7EBA-4335-BAFA-7ED9CA74A6AF}" type="presParOf" srcId="{8091A5D9-0682-4075-9FA9-D346A44E3BCC}" destId="{D40B5C79-797A-4D62-9F65-612E653861E3}" srcOrd="2" destOrd="0" presId="urn:microsoft.com/office/officeart/2005/8/layout/chevron1"/>
    <dgm:cxn modelId="{4B58A54C-8BFA-4F03-95CA-6B138EDA73E7}" type="presParOf" srcId="{8091A5D9-0682-4075-9FA9-D346A44E3BCC}" destId="{47558528-4B57-4DF3-B708-3C64479C065E}" srcOrd="3" destOrd="0" presId="urn:microsoft.com/office/officeart/2005/8/layout/chevron1"/>
    <dgm:cxn modelId="{3BAE8865-540E-4DCB-9ED2-1129BB82F165}" type="presParOf" srcId="{8091A5D9-0682-4075-9FA9-D346A44E3BCC}" destId="{D892B940-6D90-468A-9F60-7B4221E60CE6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14E1E1-A914-4EB2-A9C6-8630D19F5EF8}" type="doc">
      <dgm:prSet loTypeId="urn:microsoft.com/office/officeart/2005/8/layout/equation2" loCatId="relationship" qsTypeId="urn:microsoft.com/office/officeart/2005/8/quickstyle/simple5" qsCatId="simple" csTypeId="urn:microsoft.com/office/officeart/2005/8/colors/accent6_2" csCatId="accent6" phldr="1"/>
      <dgm:spPr/>
    </dgm:pt>
    <dgm:pt modelId="{38BC49D6-5A4D-4033-96F8-5DC72E8327B3}">
      <dgm:prSet phldrT="[Texto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800" b="1" dirty="0">
              <a:latin typeface="+mn-lt"/>
              <a:ea typeface="+mn-lt"/>
              <a:cs typeface="+mn-lt"/>
            </a:rPr>
            <a:t>Taxa de </a:t>
          </a:r>
          <a:r>
            <a:rPr lang="en-US" sz="1800" b="1" dirty="0" err="1">
              <a:latin typeface="+mn-lt"/>
              <a:ea typeface="+mn-lt"/>
              <a:cs typeface="+mn-lt"/>
            </a:rPr>
            <a:t>juros</a:t>
          </a:r>
          <a:r>
            <a:rPr lang="en-US" sz="1800" b="1" dirty="0">
              <a:latin typeface="+mn-lt"/>
              <a:ea typeface="+mn-lt"/>
              <a:cs typeface="+mn-lt"/>
            </a:rPr>
            <a:t> de </a:t>
          </a:r>
        </a:p>
        <a:p>
          <a:r>
            <a:rPr lang="en-US" sz="2400" b="1" dirty="0">
              <a:solidFill>
                <a:srgbClr val="FBB914"/>
              </a:solidFill>
              <a:latin typeface="+mn-lt"/>
              <a:ea typeface="+mn-lt"/>
              <a:cs typeface="+mn-lt"/>
            </a:rPr>
            <a:t>5% </a:t>
          </a:r>
          <a:r>
            <a:rPr lang="en-US" sz="2400" b="1" dirty="0" err="1">
              <a:solidFill>
                <a:srgbClr val="FBB914"/>
              </a:solidFill>
              <a:latin typeface="+mn-lt"/>
              <a:ea typeface="+mn-lt"/>
              <a:cs typeface="+mn-lt"/>
            </a:rPr>
            <a:t>a.a</a:t>
          </a:r>
          <a:endParaRPr lang="pt-BR" sz="2400" dirty="0">
            <a:solidFill>
              <a:srgbClr val="FBB914"/>
            </a:solidFill>
            <a:latin typeface="+mn-lt"/>
          </a:endParaRPr>
        </a:p>
      </dgm:t>
    </dgm:pt>
    <dgm:pt modelId="{1774CC1F-CC48-48CD-9487-E295C354D521}" type="parTrans" cxnId="{3E391C75-1CE4-467B-938A-46C7FB269600}">
      <dgm:prSet/>
      <dgm:spPr/>
      <dgm:t>
        <a:bodyPr/>
        <a:lstStyle/>
        <a:p>
          <a:endParaRPr lang="pt-BR"/>
        </a:p>
      </dgm:t>
    </dgm:pt>
    <dgm:pt modelId="{9B7282E0-55F2-4439-B039-ADCF16C56FA0}" type="sibTrans" cxnId="{3E391C75-1CE4-467B-938A-46C7FB269600}">
      <dgm:prSet/>
      <dgm:spPr/>
      <dgm:t>
        <a:bodyPr/>
        <a:lstStyle/>
        <a:p>
          <a:endParaRPr lang="pt-BR"/>
        </a:p>
      </dgm:t>
    </dgm:pt>
    <dgm:pt modelId="{530C436D-A2EA-4557-8087-D6C2207D291D}">
      <dgm:prSet phldrT="[Texto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t-BR" b="1" dirty="0">
              <a:latin typeface="Calibri "/>
              <a:ea typeface="+mn-lt"/>
              <a:cs typeface="+mn-lt"/>
            </a:rPr>
            <a:t>Índice Nacional de Preços ao Consumidor (INPC)</a:t>
          </a:r>
          <a:endParaRPr lang="pt-BR" dirty="0"/>
        </a:p>
      </dgm:t>
    </dgm:pt>
    <dgm:pt modelId="{793C4981-E514-4F37-B90B-8D39A43BA62A}" type="parTrans" cxnId="{E9A8066A-02A7-4DA4-9604-CFFFBD871986}">
      <dgm:prSet/>
      <dgm:spPr/>
      <dgm:t>
        <a:bodyPr/>
        <a:lstStyle/>
        <a:p>
          <a:endParaRPr lang="pt-BR"/>
        </a:p>
      </dgm:t>
    </dgm:pt>
    <dgm:pt modelId="{A6B271BE-582A-4832-9812-A1715A741F8D}" type="sibTrans" cxnId="{E9A8066A-02A7-4DA4-9604-CFFFBD871986}">
      <dgm:prSet/>
      <dgm:spPr/>
      <dgm:t>
        <a:bodyPr/>
        <a:lstStyle/>
        <a:p>
          <a:endParaRPr lang="pt-BR"/>
        </a:p>
      </dgm:t>
    </dgm:pt>
    <dgm:pt modelId="{F3C08C29-E565-4FDC-844C-72683AA94C4F}" type="pres">
      <dgm:prSet presAssocID="{0914E1E1-A914-4EB2-A9C6-8630D19F5EF8}" presName="Name0" presStyleCnt="0">
        <dgm:presLayoutVars>
          <dgm:dir/>
          <dgm:resizeHandles val="exact"/>
        </dgm:presLayoutVars>
      </dgm:prSet>
      <dgm:spPr/>
    </dgm:pt>
    <dgm:pt modelId="{A992ABDD-AF72-4A82-B46B-E7B413E3EF9B}" type="pres">
      <dgm:prSet presAssocID="{0914E1E1-A914-4EB2-A9C6-8630D19F5EF8}" presName="vNodes" presStyleCnt="0"/>
      <dgm:spPr/>
    </dgm:pt>
    <dgm:pt modelId="{F8BFF7F8-BEDE-4D51-A894-E1EB70445B30}" type="pres">
      <dgm:prSet presAssocID="{38BC49D6-5A4D-4033-96F8-5DC72E8327B3}" presName="node" presStyleLbl="node1" presStyleIdx="0" presStyleCnt="2" custLinFactNeighborX="19659" custLinFactNeighborY="2654">
        <dgm:presLayoutVars>
          <dgm:bulletEnabled val="1"/>
        </dgm:presLayoutVars>
      </dgm:prSet>
      <dgm:spPr/>
    </dgm:pt>
    <dgm:pt modelId="{27C92814-4369-4E3E-ABC5-A1F94902DFC4}" type="pres">
      <dgm:prSet presAssocID="{0914E1E1-A914-4EB2-A9C6-8630D19F5EF8}" presName="sibTransLast" presStyleLbl="sibTrans2D1" presStyleIdx="0" presStyleCnt="1" custScaleX="24680" custScaleY="26136"/>
      <dgm:spPr/>
    </dgm:pt>
    <dgm:pt modelId="{D9124C8A-DA73-4D3A-9551-98526D81329A}" type="pres">
      <dgm:prSet presAssocID="{0914E1E1-A914-4EB2-A9C6-8630D19F5EF8}" presName="connectorText" presStyleLbl="sibTrans2D1" presStyleIdx="0" presStyleCnt="1"/>
      <dgm:spPr/>
    </dgm:pt>
    <dgm:pt modelId="{02FC6D29-72E8-4999-8661-D13454D2041D}" type="pres">
      <dgm:prSet presAssocID="{0914E1E1-A914-4EB2-A9C6-8630D19F5EF8}" presName="lastNode" presStyleLbl="node1" presStyleIdx="1" presStyleCnt="2" custLinFactNeighborX="-8302" custLinFactNeighborY="3018">
        <dgm:presLayoutVars>
          <dgm:bulletEnabled val="1"/>
        </dgm:presLayoutVars>
      </dgm:prSet>
      <dgm:spPr/>
    </dgm:pt>
  </dgm:ptLst>
  <dgm:cxnLst>
    <dgm:cxn modelId="{8F824632-A304-4FCD-AEFD-955661A5776A}" type="presOf" srcId="{9B7282E0-55F2-4439-B039-ADCF16C56FA0}" destId="{D9124C8A-DA73-4D3A-9551-98526D81329A}" srcOrd="1" destOrd="0" presId="urn:microsoft.com/office/officeart/2005/8/layout/equation2"/>
    <dgm:cxn modelId="{E9A8066A-02A7-4DA4-9604-CFFFBD871986}" srcId="{0914E1E1-A914-4EB2-A9C6-8630D19F5EF8}" destId="{530C436D-A2EA-4557-8087-D6C2207D291D}" srcOrd="1" destOrd="0" parTransId="{793C4981-E514-4F37-B90B-8D39A43BA62A}" sibTransId="{A6B271BE-582A-4832-9812-A1715A741F8D}"/>
    <dgm:cxn modelId="{3E391C75-1CE4-467B-938A-46C7FB269600}" srcId="{0914E1E1-A914-4EB2-A9C6-8630D19F5EF8}" destId="{38BC49D6-5A4D-4033-96F8-5DC72E8327B3}" srcOrd="0" destOrd="0" parTransId="{1774CC1F-CC48-48CD-9487-E295C354D521}" sibTransId="{9B7282E0-55F2-4439-B039-ADCF16C56FA0}"/>
    <dgm:cxn modelId="{9F661AA0-E022-4E0F-99B8-B896FFA98FF8}" type="presOf" srcId="{0914E1E1-A914-4EB2-A9C6-8630D19F5EF8}" destId="{F3C08C29-E565-4FDC-844C-72683AA94C4F}" srcOrd="0" destOrd="0" presId="urn:microsoft.com/office/officeart/2005/8/layout/equation2"/>
    <dgm:cxn modelId="{B6FE88A3-819D-4E12-8475-0986DCE71B07}" type="presOf" srcId="{9B7282E0-55F2-4439-B039-ADCF16C56FA0}" destId="{27C92814-4369-4E3E-ABC5-A1F94902DFC4}" srcOrd="0" destOrd="0" presId="urn:microsoft.com/office/officeart/2005/8/layout/equation2"/>
    <dgm:cxn modelId="{02C6EEBA-C9A0-4D8A-93E9-253181ACD7FA}" type="presOf" srcId="{38BC49D6-5A4D-4033-96F8-5DC72E8327B3}" destId="{F8BFF7F8-BEDE-4D51-A894-E1EB70445B30}" srcOrd="0" destOrd="0" presId="urn:microsoft.com/office/officeart/2005/8/layout/equation2"/>
    <dgm:cxn modelId="{92B275EF-D4B6-4947-9910-01074D469D64}" type="presOf" srcId="{530C436D-A2EA-4557-8087-D6C2207D291D}" destId="{02FC6D29-72E8-4999-8661-D13454D2041D}" srcOrd="0" destOrd="0" presId="urn:microsoft.com/office/officeart/2005/8/layout/equation2"/>
    <dgm:cxn modelId="{0D745208-8265-47D3-9BBF-2732FCE5D85B}" type="presParOf" srcId="{F3C08C29-E565-4FDC-844C-72683AA94C4F}" destId="{A992ABDD-AF72-4A82-B46B-E7B413E3EF9B}" srcOrd="0" destOrd="0" presId="urn:microsoft.com/office/officeart/2005/8/layout/equation2"/>
    <dgm:cxn modelId="{09EE0FC4-BAFD-43DE-9A6C-315719B7F456}" type="presParOf" srcId="{A992ABDD-AF72-4A82-B46B-E7B413E3EF9B}" destId="{F8BFF7F8-BEDE-4D51-A894-E1EB70445B30}" srcOrd="0" destOrd="0" presId="urn:microsoft.com/office/officeart/2005/8/layout/equation2"/>
    <dgm:cxn modelId="{AF814B98-52CD-4CDC-B04B-2C4B34A67D33}" type="presParOf" srcId="{F3C08C29-E565-4FDC-844C-72683AA94C4F}" destId="{27C92814-4369-4E3E-ABC5-A1F94902DFC4}" srcOrd="1" destOrd="0" presId="urn:microsoft.com/office/officeart/2005/8/layout/equation2"/>
    <dgm:cxn modelId="{562BE1DD-879D-4772-852F-D03C082269E0}" type="presParOf" srcId="{27C92814-4369-4E3E-ABC5-A1F94902DFC4}" destId="{D9124C8A-DA73-4D3A-9551-98526D81329A}" srcOrd="0" destOrd="0" presId="urn:microsoft.com/office/officeart/2005/8/layout/equation2"/>
    <dgm:cxn modelId="{B0C41BC4-F224-4612-BC8F-35D2C05B4519}" type="presParOf" srcId="{F3C08C29-E565-4FDC-844C-72683AA94C4F}" destId="{02FC6D29-72E8-4999-8661-D13454D2041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057494-4C61-41EB-A098-577CB72ABD19}" type="doc">
      <dgm:prSet loTypeId="urn:microsoft.com/office/officeart/2005/8/layout/matrix2" loCatId="matrix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pt-BR"/>
        </a:p>
      </dgm:t>
    </dgm:pt>
    <dgm:pt modelId="{15DF090F-5130-4E5F-B6F1-D15323D5BFB1}">
      <dgm:prSet phldrT="[Texto]" custT="1"/>
      <dgm:spPr>
        <a:solidFill>
          <a:srgbClr val="43713C"/>
        </a:solidFill>
      </dgm:spPr>
      <dgm:t>
        <a:bodyPr/>
        <a:lstStyle/>
        <a:p>
          <a:r>
            <a:rPr lang="pt-BR" sz="1600" b="1" dirty="0">
              <a:solidFill>
                <a:srgbClr val="FFC000"/>
              </a:solidFill>
              <a:latin typeface="+mn-lt"/>
            </a:rPr>
            <a:t>Confere tratamento diferenciado e favorecido às microempresas e às pequenas empresas, consolidando os pequenos negócios como agentes de sustentação, de transformação e de desenvolvimento da economia nacional;</a:t>
          </a:r>
        </a:p>
      </dgm:t>
    </dgm:pt>
    <dgm:pt modelId="{384C0124-9DE6-4497-B516-341F99175D6C}" type="parTrans" cxnId="{C23D1E6E-99E6-4895-BB7C-5564356C5D85}">
      <dgm:prSet/>
      <dgm:spPr/>
      <dgm:t>
        <a:bodyPr/>
        <a:lstStyle/>
        <a:p>
          <a:endParaRPr lang="pt-BR"/>
        </a:p>
      </dgm:t>
    </dgm:pt>
    <dgm:pt modelId="{F0754641-B4F3-4D51-BB0C-46D61B4905AA}" type="sibTrans" cxnId="{C23D1E6E-99E6-4895-BB7C-5564356C5D85}">
      <dgm:prSet/>
      <dgm:spPr/>
      <dgm:t>
        <a:bodyPr/>
        <a:lstStyle/>
        <a:p>
          <a:endParaRPr lang="pt-BR"/>
        </a:p>
      </dgm:t>
    </dgm:pt>
    <dgm:pt modelId="{EE8BA437-ED7B-486F-9CF6-ED1E5FBDCAAD}">
      <dgm:prSet phldrT="[Texto]" custT="1"/>
      <dgm:spPr/>
      <dgm:t>
        <a:bodyPr/>
        <a:lstStyle/>
        <a:p>
          <a:r>
            <a:rPr lang="pt-BR" sz="1600" b="1" dirty="0">
              <a:latin typeface="+mn-lt"/>
            </a:rPr>
            <a:t>Concessão de crédito para capital de giro, incluindo as despesas operacionais (salário dos funcionários, pagamento de contas, compra de matérias-primas, mercadorias, etc.);</a:t>
          </a:r>
        </a:p>
      </dgm:t>
    </dgm:pt>
    <dgm:pt modelId="{282A3195-6D26-4459-9FA0-F37068BDCEA6}" type="parTrans" cxnId="{1BEDC7DC-9844-42F5-84DC-F071EF4C07E4}">
      <dgm:prSet/>
      <dgm:spPr/>
      <dgm:t>
        <a:bodyPr/>
        <a:lstStyle/>
        <a:p>
          <a:endParaRPr lang="pt-BR"/>
        </a:p>
      </dgm:t>
    </dgm:pt>
    <dgm:pt modelId="{7D80DED2-ADC3-4CA0-AB14-55FB37BDC01D}" type="sibTrans" cxnId="{1BEDC7DC-9844-42F5-84DC-F071EF4C07E4}">
      <dgm:prSet/>
      <dgm:spPr/>
      <dgm:t>
        <a:bodyPr/>
        <a:lstStyle/>
        <a:p>
          <a:endParaRPr lang="pt-BR"/>
        </a:p>
      </dgm:t>
    </dgm:pt>
    <dgm:pt modelId="{F8D73D36-49A3-4DCE-94D8-2665B370D756}">
      <dgm:prSet phldrT="[Texto]" custT="1"/>
      <dgm:spPr/>
      <dgm:t>
        <a:bodyPr/>
        <a:lstStyle/>
        <a:p>
          <a:r>
            <a:rPr lang="pt-BR" sz="1600" b="1" dirty="0"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rPr>
            <a:t>Linha de crédito amparada nas regras do Programa Nacional de Apoio às Microempresas e Empresas de Pequeno Porte (PRONAMPE);</a:t>
          </a:r>
          <a:endParaRPr lang="pt-BR" sz="1600" b="1" dirty="0">
            <a:latin typeface="+mn-lt"/>
          </a:endParaRPr>
        </a:p>
      </dgm:t>
    </dgm:pt>
    <dgm:pt modelId="{F4222FF9-1E0D-49B8-BA35-D82A9B4C8F65}" type="parTrans" cxnId="{BDDC7D09-3834-4F55-91B7-10487FA62849}">
      <dgm:prSet/>
      <dgm:spPr/>
      <dgm:t>
        <a:bodyPr/>
        <a:lstStyle/>
        <a:p>
          <a:endParaRPr lang="pt-BR"/>
        </a:p>
      </dgm:t>
    </dgm:pt>
    <dgm:pt modelId="{8115DED3-13FA-45C6-8ECB-CBFCB2D08E57}" type="sibTrans" cxnId="{BDDC7D09-3834-4F55-91B7-10487FA62849}">
      <dgm:prSet/>
      <dgm:spPr/>
      <dgm:t>
        <a:bodyPr/>
        <a:lstStyle/>
        <a:p>
          <a:endParaRPr lang="pt-BR"/>
        </a:p>
      </dgm:t>
    </dgm:pt>
    <dgm:pt modelId="{94346F49-7595-47C2-A483-6BF1E5C80028}">
      <dgm:prSet phldrT="[Texto]" custT="1"/>
      <dgm:spPr>
        <a:solidFill>
          <a:srgbClr val="43713C"/>
        </a:solidFill>
      </dgm:spPr>
      <dgm:t>
        <a:bodyPr/>
        <a:lstStyle/>
        <a:p>
          <a:r>
            <a:rPr lang="pt-BR" sz="1600" b="1" dirty="0">
              <a:solidFill>
                <a:srgbClr val="FFC000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rPr>
            <a:t>Capital de giro para dar fôlego que as MPEs necessitam. </a:t>
          </a:r>
          <a:endParaRPr lang="pt-BR" sz="1600" b="1" dirty="0">
            <a:solidFill>
              <a:srgbClr val="FFC000"/>
            </a:solidFill>
            <a:latin typeface="+mn-lt"/>
          </a:endParaRPr>
        </a:p>
      </dgm:t>
    </dgm:pt>
    <dgm:pt modelId="{95085E9C-4BEF-4A9E-92CB-AC24A0E72D81}" type="parTrans" cxnId="{1374C541-2D1E-4FDA-8427-B94B74A2131B}">
      <dgm:prSet/>
      <dgm:spPr/>
      <dgm:t>
        <a:bodyPr/>
        <a:lstStyle/>
        <a:p>
          <a:endParaRPr lang="pt-BR"/>
        </a:p>
      </dgm:t>
    </dgm:pt>
    <dgm:pt modelId="{25597F1A-616A-4264-8766-6AF214A6CD26}" type="sibTrans" cxnId="{1374C541-2D1E-4FDA-8427-B94B74A2131B}">
      <dgm:prSet/>
      <dgm:spPr/>
      <dgm:t>
        <a:bodyPr/>
        <a:lstStyle/>
        <a:p>
          <a:endParaRPr lang="pt-BR"/>
        </a:p>
      </dgm:t>
    </dgm:pt>
    <dgm:pt modelId="{C0C9EB71-5265-4608-997D-67087CB75D80}">
      <dgm:prSet/>
      <dgm:spPr/>
      <dgm:t>
        <a:bodyPr/>
        <a:lstStyle/>
        <a:p>
          <a:endParaRPr lang="pt-BR"/>
        </a:p>
      </dgm:t>
    </dgm:pt>
    <dgm:pt modelId="{0D2A5DAA-B096-4A93-822E-F1C11A39EF76}" type="parTrans" cxnId="{2F25294D-B292-4880-8EA1-C766D3CAB09F}">
      <dgm:prSet/>
      <dgm:spPr/>
      <dgm:t>
        <a:bodyPr/>
        <a:lstStyle/>
        <a:p>
          <a:endParaRPr lang="pt-BR"/>
        </a:p>
      </dgm:t>
    </dgm:pt>
    <dgm:pt modelId="{5A28F9A6-1333-421C-B07C-CDC36B8FF3F3}" type="sibTrans" cxnId="{2F25294D-B292-4880-8EA1-C766D3CAB09F}">
      <dgm:prSet/>
      <dgm:spPr/>
      <dgm:t>
        <a:bodyPr/>
        <a:lstStyle/>
        <a:p>
          <a:endParaRPr lang="pt-BR"/>
        </a:p>
      </dgm:t>
    </dgm:pt>
    <dgm:pt modelId="{D8990B68-FEBD-42B0-97EF-6739F3DF085C}" type="pres">
      <dgm:prSet presAssocID="{51057494-4C61-41EB-A098-577CB72ABD19}" presName="matrix" presStyleCnt="0">
        <dgm:presLayoutVars>
          <dgm:chMax val="1"/>
          <dgm:dir/>
          <dgm:resizeHandles val="exact"/>
        </dgm:presLayoutVars>
      </dgm:prSet>
      <dgm:spPr/>
    </dgm:pt>
    <dgm:pt modelId="{767A89E9-6CAE-4AEE-A857-C3BDE91BB2F5}" type="pres">
      <dgm:prSet presAssocID="{51057494-4C61-41EB-A098-577CB72ABD19}" presName="axisShape" presStyleLbl="bgShp" presStyleIdx="0" presStyleCnt="1"/>
      <dgm:spPr/>
    </dgm:pt>
    <dgm:pt modelId="{18279C1B-6CC1-4351-9BB9-F81886E192F2}" type="pres">
      <dgm:prSet presAssocID="{51057494-4C61-41EB-A098-577CB72ABD19}" presName="rect1" presStyleLbl="node1" presStyleIdx="0" presStyleCnt="4" custScaleX="117847">
        <dgm:presLayoutVars>
          <dgm:chMax val="0"/>
          <dgm:chPref val="0"/>
          <dgm:bulletEnabled val="1"/>
        </dgm:presLayoutVars>
      </dgm:prSet>
      <dgm:spPr/>
    </dgm:pt>
    <dgm:pt modelId="{1FF31545-A094-46FB-AFB8-DB266C20ACF0}" type="pres">
      <dgm:prSet presAssocID="{51057494-4C61-41EB-A098-577CB72ABD19}" presName="rect2" presStyleLbl="node1" presStyleIdx="1" presStyleCnt="4" custScaleX="111009">
        <dgm:presLayoutVars>
          <dgm:chMax val="0"/>
          <dgm:chPref val="0"/>
          <dgm:bulletEnabled val="1"/>
        </dgm:presLayoutVars>
      </dgm:prSet>
      <dgm:spPr/>
    </dgm:pt>
    <dgm:pt modelId="{70E53E2C-2397-48A1-B7B3-C691BC9CDD9D}" type="pres">
      <dgm:prSet presAssocID="{51057494-4C61-41EB-A098-577CB72ABD19}" presName="rect3" presStyleLbl="node1" presStyleIdx="2" presStyleCnt="4" custLinFactNeighborX="1586" custLinFactNeighborY="199">
        <dgm:presLayoutVars>
          <dgm:chMax val="0"/>
          <dgm:chPref val="0"/>
          <dgm:bulletEnabled val="1"/>
        </dgm:presLayoutVars>
      </dgm:prSet>
      <dgm:spPr/>
    </dgm:pt>
    <dgm:pt modelId="{73F0806C-89D8-4EB1-AE7A-8F3C781D8949}" type="pres">
      <dgm:prSet presAssocID="{51057494-4C61-41EB-A098-577CB72ABD19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DDC7D09-3834-4F55-91B7-10487FA62849}" srcId="{51057494-4C61-41EB-A098-577CB72ABD19}" destId="{F8D73D36-49A3-4DCE-94D8-2665B370D756}" srcOrd="2" destOrd="0" parTransId="{F4222FF9-1E0D-49B8-BA35-D82A9B4C8F65}" sibTransId="{8115DED3-13FA-45C6-8ECB-CBFCB2D08E57}"/>
    <dgm:cxn modelId="{D87B6730-2310-4B59-BEB2-A61DC18D81D8}" type="presOf" srcId="{F8D73D36-49A3-4DCE-94D8-2665B370D756}" destId="{70E53E2C-2397-48A1-B7B3-C691BC9CDD9D}" srcOrd="0" destOrd="0" presId="urn:microsoft.com/office/officeart/2005/8/layout/matrix2"/>
    <dgm:cxn modelId="{1374C541-2D1E-4FDA-8427-B94B74A2131B}" srcId="{51057494-4C61-41EB-A098-577CB72ABD19}" destId="{94346F49-7595-47C2-A483-6BF1E5C80028}" srcOrd="3" destOrd="0" parTransId="{95085E9C-4BEF-4A9E-92CB-AC24A0E72D81}" sibTransId="{25597F1A-616A-4264-8766-6AF214A6CD26}"/>
    <dgm:cxn modelId="{E6134A46-9352-41F3-A652-064EBFD1C957}" type="presOf" srcId="{94346F49-7595-47C2-A483-6BF1E5C80028}" destId="{73F0806C-89D8-4EB1-AE7A-8F3C781D8949}" srcOrd="0" destOrd="0" presId="urn:microsoft.com/office/officeart/2005/8/layout/matrix2"/>
    <dgm:cxn modelId="{2F25294D-B292-4880-8EA1-C766D3CAB09F}" srcId="{51057494-4C61-41EB-A098-577CB72ABD19}" destId="{C0C9EB71-5265-4608-997D-67087CB75D80}" srcOrd="4" destOrd="0" parTransId="{0D2A5DAA-B096-4A93-822E-F1C11A39EF76}" sibTransId="{5A28F9A6-1333-421C-B07C-CDC36B8FF3F3}"/>
    <dgm:cxn modelId="{C23D1E6E-99E6-4895-BB7C-5564356C5D85}" srcId="{51057494-4C61-41EB-A098-577CB72ABD19}" destId="{15DF090F-5130-4E5F-B6F1-D15323D5BFB1}" srcOrd="0" destOrd="0" parTransId="{384C0124-9DE6-4497-B516-341F99175D6C}" sibTransId="{F0754641-B4F3-4D51-BB0C-46D61B4905AA}"/>
    <dgm:cxn modelId="{22EA0850-736B-4AC7-A657-543A7DCBEBCF}" type="presOf" srcId="{15DF090F-5130-4E5F-B6F1-D15323D5BFB1}" destId="{18279C1B-6CC1-4351-9BB9-F81886E192F2}" srcOrd="0" destOrd="0" presId="urn:microsoft.com/office/officeart/2005/8/layout/matrix2"/>
    <dgm:cxn modelId="{C94AFA53-38C6-4727-980A-E16E547AE959}" type="presOf" srcId="{EE8BA437-ED7B-486F-9CF6-ED1E5FBDCAAD}" destId="{1FF31545-A094-46FB-AFB8-DB266C20ACF0}" srcOrd="0" destOrd="0" presId="urn:microsoft.com/office/officeart/2005/8/layout/matrix2"/>
    <dgm:cxn modelId="{568061C9-5ECA-41D2-8527-54DD2597C08A}" type="presOf" srcId="{51057494-4C61-41EB-A098-577CB72ABD19}" destId="{D8990B68-FEBD-42B0-97EF-6739F3DF085C}" srcOrd="0" destOrd="0" presId="urn:microsoft.com/office/officeart/2005/8/layout/matrix2"/>
    <dgm:cxn modelId="{1BEDC7DC-9844-42F5-84DC-F071EF4C07E4}" srcId="{51057494-4C61-41EB-A098-577CB72ABD19}" destId="{EE8BA437-ED7B-486F-9CF6-ED1E5FBDCAAD}" srcOrd="1" destOrd="0" parTransId="{282A3195-6D26-4459-9FA0-F37068BDCEA6}" sibTransId="{7D80DED2-ADC3-4CA0-AB14-55FB37BDC01D}"/>
    <dgm:cxn modelId="{BEB08B73-67CC-4B59-9374-B7D63F79360C}" type="presParOf" srcId="{D8990B68-FEBD-42B0-97EF-6739F3DF085C}" destId="{767A89E9-6CAE-4AEE-A857-C3BDE91BB2F5}" srcOrd="0" destOrd="0" presId="urn:microsoft.com/office/officeart/2005/8/layout/matrix2"/>
    <dgm:cxn modelId="{BC54BC65-850D-4272-B463-F024544DDCA4}" type="presParOf" srcId="{D8990B68-FEBD-42B0-97EF-6739F3DF085C}" destId="{18279C1B-6CC1-4351-9BB9-F81886E192F2}" srcOrd="1" destOrd="0" presId="urn:microsoft.com/office/officeart/2005/8/layout/matrix2"/>
    <dgm:cxn modelId="{19A832D3-5153-463A-92C6-F81DEFFAF602}" type="presParOf" srcId="{D8990B68-FEBD-42B0-97EF-6739F3DF085C}" destId="{1FF31545-A094-46FB-AFB8-DB266C20ACF0}" srcOrd="2" destOrd="0" presId="urn:microsoft.com/office/officeart/2005/8/layout/matrix2"/>
    <dgm:cxn modelId="{53ACE755-6D88-4D11-AD86-F5C53469FC55}" type="presParOf" srcId="{D8990B68-FEBD-42B0-97EF-6739F3DF085C}" destId="{70E53E2C-2397-48A1-B7B3-C691BC9CDD9D}" srcOrd="3" destOrd="0" presId="urn:microsoft.com/office/officeart/2005/8/layout/matrix2"/>
    <dgm:cxn modelId="{E40E616C-1AA5-4DEF-B4CB-CD0F3C4FFF01}" type="presParOf" srcId="{D8990B68-FEBD-42B0-97EF-6739F3DF085C}" destId="{73F0806C-89D8-4EB1-AE7A-8F3C781D8949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25A5F32-8ECC-41A1-9A9A-4631E2517677}" type="doc">
      <dgm:prSet loTypeId="urn:microsoft.com/office/officeart/2008/layout/HexagonCluster" loCatId="picture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pt-BR"/>
        </a:p>
      </dgm:t>
    </dgm:pt>
    <dgm:pt modelId="{E11FF8B1-5576-4170-9C32-36D4681AFD2C}">
      <dgm:prSet phldrT="[Texto]" custT="1"/>
      <dgm:spPr>
        <a:solidFill>
          <a:srgbClr val="033F0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Seguro - garantia</a:t>
          </a:r>
          <a:endParaRPr lang="pt-BR" sz="1400" dirty="0">
            <a:solidFill>
              <a:schemeClr val="bg1"/>
            </a:solidFill>
          </a:endParaRPr>
        </a:p>
      </dgm:t>
    </dgm:pt>
    <dgm:pt modelId="{94F371C0-5968-4BA8-B875-03D621B0692E}" type="parTrans" cxnId="{232A1AC9-5F92-4C7B-9E82-3524E0EFC5C6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88C688DB-63BE-4C63-9B6C-9D0EA90C4FC3}" type="sibTrans" cxnId="{232A1AC9-5F92-4C7B-9E82-3524E0EFC5C6}">
      <dgm:prSet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0C6BC6A5-6923-4B39-8CB4-B0492BE29D4D}">
      <dgm:prSet phldrT="[Texto]" custT="1"/>
      <dgm:spPr>
        <a:solidFill>
          <a:srgbClr val="59AE4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Aval</a:t>
          </a:r>
          <a:endParaRPr lang="pt-BR" sz="1400" dirty="0">
            <a:solidFill>
              <a:schemeClr val="bg1"/>
            </a:solidFill>
          </a:endParaRPr>
        </a:p>
      </dgm:t>
    </dgm:pt>
    <dgm:pt modelId="{0599D989-F512-421A-B4D3-524DA1737753}" type="parTrans" cxnId="{71D77C5E-C0BE-4ACC-B7FE-DA7DB6DC980A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D3048283-27C6-49DB-9453-2B0B1191F042}" type="sibTrans" cxnId="{71D77C5E-C0BE-4ACC-B7FE-DA7DB6DC980A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27268790-1CA4-4567-B5C0-C10A52EC2A34}">
      <dgm:prSet phldrT="[Texto]" custT="1"/>
      <dgm:spPr>
        <a:solidFill>
          <a:srgbClr val="033F0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Alienação Fiduciária</a:t>
          </a:r>
          <a:endParaRPr lang="pt-BR" sz="1400" dirty="0">
            <a:solidFill>
              <a:schemeClr val="bg1"/>
            </a:solidFill>
          </a:endParaRPr>
        </a:p>
      </dgm:t>
    </dgm:pt>
    <dgm:pt modelId="{6C87230D-67DF-4024-8D78-95E7EDE4E260}" type="parTrans" cxnId="{88C6148F-19B7-43B4-99E7-CAD3EA162730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365C0079-AFC7-4E4C-953F-3626969C85B6}" type="sibTrans" cxnId="{88C6148F-19B7-43B4-99E7-CAD3EA162730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A06E9B68-3CE8-4C2B-9E31-A749D1E1C1A9}">
      <dgm:prSet phldrT="[Texto]" custT="1"/>
      <dgm:spPr>
        <a:solidFill>
          <a:srgbClr val="033F0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Hipoteca </a:t>
          </a:r>
          <a:endParaRPr lang="pt-BR" sz="1400" dirty="0">
            <a:solidFill>
              <a:schemeClr val="bg1"/>
            </a:solidFill>
          </a:endParaRPr>
        </a:p>
      </dgm:t>
    </dgm:pt>
    <dgm:pt modelId="{664DD76E-6612-4319-808A-ED111499FC36}" type="parTrans" cxnId="{07CB36B6-CF77-4E09-8220-B476F9BEC5CD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98B45A9C-4B04-48E5-8850-755F26703D1A}" type="sibTrans" cxnId="{07CB36B6-CF77-4E09-8220-B476F9BEC5CD}">
      <dgm:prSet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AE3ABE5A-BC2B-41F2-AC28-023E7CCE3950}">
      <dgm:prSet custT="1"/>
      <dgm:spPr>
        <a:solidFill>
          <a:srgbClr val="59AE4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Recebíveis</a:t>
          </a:r>
          <a:endParaRPr lang="pt-BR" sz="1400" dirty="0">
            <a:solidFill>
              <a:schemeClr val="bg1"/>
            </a:solidFill>
          </a:endParaRPr>
        </a:p>
      </dgm:t>
    </dgm:pt>
    <dgm:pt modelId="{BF17E7D1-3447-48E0-84CF-CF04076511D8}" type="parTrans" cxnId="{8F2D6BC5-3F8C-474C-ACD3-E20944A7AE95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7926153B-DAD1-4053-8FEF-E698F250F787}" type="sibTrans" cxnId="{8F2D6BC5-3F8C-474C-ACD3-E20944A7AE95}">
      <dgm:prSet/>
      <dgm:spPr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94FBC23D-1E39-4920-9711-28A426A4F6DB}">
      <dgm:prSet phldrT="[Texto]" custT="1"/>
      <dgm:spPr>
        <a:solidFill>
          <a:srgbClr val="59AE4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Penhor</a:t>
          </a:r>
          <a:endParaRPr lang="pt-BR" sz="1400" dirty="0">
            <a:solidFill>
              <a:schemeClr val="bg1"/>
            </a:solidFill>
          </a:endParaRPr>
        </a:p>
      </dgm:t>
    </dgm:pt>
    <dgm:pt modelId="{AACA2897-BA0D-4EDF-8026-360254E01A01}" type="parTrans" cxnId="{D1C01B26-C522-4994-88C7-94A307BF3272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B5A88F4F-D848-458B-8381-3864BAC53A26}" type="sibTrans" cxnId="{D1C01B26-C522-4994-88C7-94A307BF3272}">
      <dgm:prSet/>
      <dgm:spPr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F88ABC86-EA5F-4543-99DF-3B01E5A9980C}">
      <dgm:prSet phldrT="[Texto]" custT="1"/>
      <dgm:spPr>
        <a:solidFill>
          <a:srgbClr val="59AE4E"/>
        </a:solid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pt-BR" sz="1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Fiança</a:t>
          </a:r>
          <a:endParaRPr lang="pt-BR" sz="1400" dirty="0">
            <a:solidFill>
              <a:schemeClr val="bg1"/>
            </a:solidFill>
          </a:endParaRPr>
        </a:p>
      </dgm:t>
    </dgm:pt>
    <dgm:pt modelId="{FDD94B6C-D40B-40FF-A8B7-E0F1CAB7711E}" type="parTrans" cxnId="{AE15FA68-2C35-472A-ADA6-8F2DE09DAF6E}">
      <dgm:prSet/>
      <dgm:spPr/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C657F945-80A8-4B85-8CAF-7F28D8C1ECF5}" type="sibTrans" cxnId="{AE15FA68-2C35-472A-ADA6-8F2DE09DAF6E}">
      <dgm:prSet/>
      <dgm:spPr>
        <a:blipFill dpi="0" rotWithShape="1"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>
          <a:solidFill>
            <a:srgbClr val="096C36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pt-BR" sz="1600">
            <a:solidFill>
              <a:schemeClr val="bg1"/>
            </a:solidFill>
          </a:endParaRPr>
        </a:p>
      </dgm:t>
    </dgm:pt>
    <dgm:pt modelId="{7DFB6462-E879-4AC7-9C59-B9E8E6362281}" type="pres">
      <dgm:prSet presAssocID="{D25A5F32-8ECC-41A1-9A9A-4631E2517677}" presName="Name0" presStyleCnt="0">
        <dgm:presLayoutVars>
          <dgm:chMax val="21"/>
          <dgm:chPref val="21"/>
        </dgm:presLayoutVars>
      </dgm:prSet>
      <dgm:spPr/>
    </dgm:pt>
    <dgm:pt modelId="{B03D7341-C430-41D4-A652-31726732A716}" type="pres">
      <dgm:prSet presAssocID="{E11FF8B1-5576-4170-9C32-36D4681AFD2C}" presName="text1" presStyleCnt="0"/>
      <dgm:spPr/>
    </dgm:pt>
    <dgm:pt modelId="{DDCEFB1E-1881-407C-ACF9-DEE81D14326C}" type="pres">
      <dgm:prSet presAssocID="{E11FF8B1-5576-4170-9C32-36D4681AFD2C}" presName="textRepeatNode" presStyleLbl="alignNode1" presStyleIdx="0" presStyleCnt="7" custLinFactNeighborX="6697" custLinFactNeighborY="-1503">
        <dgm:presLayoutVars>
          <dgm:chMax val="0"/>
          <dgm:chPref val="0"/>
          <dgm:bulletEnabled val="1"/>
        </dgm:presLayoutVars>
      </dgm:prSet>
      <dgm:spPr/>
    </dgm:pt>
    <dgm:pt modelId="{B930F84B-3018-46E9-87C2-B2C864EFC355}" type="pres">
      <dgm:prSet presAssocID="{E11FF8B1-5576-4170-9C32-36D4681AFD2C}" presName="textaccent1" presStyleCnt="0"/>
      <dgm:spPr/>
    </dgm:pt>
    <dgm:pt modelId="{02B89263-8D69-4A49-A48B-CF1B8C3D6775}" type="pres">
      <dgm:prSet presAssocID="{E11FF8B1-5576-4170-9C32-36D4681AFD2C}" presName="accentRepeatNode" presStyleLbl="solidAlignAcc1" presStyleIdx="0" presStyleCnt="14"/>
      <dgm:spPr/>
    </dgm:pt>
    <dgm:pt modelId="{D33AFE57-4C08-42D0-82EB-D30E239DFECF}" type="pres">
      <dgm:prSet presAssocID="{88C688DB-63BE-4C63-9B6C-9D0EA90C4FC3}" presName="image1" presStyleCnt="0"/>
      <dgm:spPr/>
    </dgm:pt>
    <dgm:pt modelId="{6EBCD9E3-4578-479D-BEA2-3C044ACDF75D}" type="pres">
      <dgm:prSet presAssocID="{88C688DB-63BE-4C63-9B6C-9D0EA90C4FC3}" presName="imageRepeatNode" presStyleLbl="alignAcc1" presStyleIdx="0" presStyleCnt="7" custLinFactNeighborX="2064" custLinFactNeighborY="-690"/>
      <dgm:spPr/>
    </dgm:pt>
    <dgm:pt modelId="{1293AF3F-1106-4B7B-9A9C-243B494F155A}" type="pres">
      <dgm:prSet presAssocID="{88C688DB-63BE-4C63-9B6C-9D0EA90C4FC3}" presName="imageaccent1" presStyleCnt="0"/>
      <dgm:spPr/>
    </dgm:pt>
    <dgm:pt modelId="{7FCBDBD5-4D4F-45BE-B91D-42825E53569B}" type="pres">
      <dgm:prSet presAssocID="{88C688DB-63BE-4C63-9B6C-9D0EA90C4FC3}" presName="accentRepeatNode" presStyleLbl="solidAlignAcc1" presStyleIdx="1" presStyleCnt="14"/>
      <dgm:spPr/>
    </dgm:pt>
    <dgm:pt modelId="{359A0441-CECB-4C51-9C6A-875F55906748}" type="pres">
      <dgm:prSet presAssocID="{F88ABC86-EA5F-4543-99DF-3B01E5A9980C}" presName="text2" presStyleCnt="0"/>
      <dgm:spPr/>
    </dgm:pt>
    <dgm:pt modelId="{9A97479B-5259-444C-A0FB-6231BF40DD6D}" type="pres">
      <dgm:prSet presAssocID="{F88ABC86-EA5F-4543-99DF-3B01E5A9980C}" presName="textRepeatNode" presStyleLbl="alignNode1" presStyleIdx="1" presStyleCnt="7" custLinFactX="67741" custLinFactY="10601" custLinFactNeighborX="100000" custLinFactNeighborY="100000">
        <dgm:presLayoutVars>
          <dgm:chMax val="0"/>
          <dgm:chPref val="0"/>
          <dgm:bulletEnabled val="1"/>
        </dgm:presLayoutVars>
      </dgm:prSet>
      <dgm:spPr/>
    </dgm:pt>
    <dgm:pt modelId="{8FEF73E2-CBD9-4427-B08F-E9C564DF5A79}" type="pres">
      <dgm:prSet presAssocID="{F88ABC86-EA5F-4543-99DF-3B01E5A9980C}" presName="textaccent2" presStyleCnt="0"/>
      <dgm:spPr/>
    </dgm:pt>
    <dgm:pt modelId="{79C7008A-3BD0-42AD-B0A5-9D8F0E192706}" type="pres">
      <dgm:prSet presAssocID="{F88ABC86-EA5F-4543-99DF-3B01E5A9980C}" presName="accentRepeatNode" presStyleLbl="solidAlignAcc1" presStyleIdx="2" presStyleCnt="14"/>
      <dgm:spPr/>
    </dgm:pt>
    <dgm:pt modelId="{D53F96EC-D0C6-4C8F-9CFD-2A5BA291DADD}" type="pres">
      <dgm:prSet presAssocID="{C657F945-80A8-4B85-8CAF-7F28D8C1ECF5}" presName="image2" presStyleCnt="0"/>
      <dgm:spPr/>
    </dgm:pt>
    <dgm:pt modelId="{2E49D31D-F070-4440-BB88-4F7363D1C7A1}" type="pres">
      <dgm:prSet presAssocID="{C657F945-80A8-4B85-8CAF-7F28D8C1ECF5}" presName="imageRepeatNode" presStyleLbl="alignAcc1" presStyleIdx="1" presStyleCnt="7" custLinFactNeighborX="-776" custLinFactNeighborY="-4982"/>
      <dgm:spPr/>
    </dgm:pt>
    <dgm:pt modelId="{835A4089-715D-4029-B271-B26630BC1381}" type="pres">
      <dgm:prSet presAssocID="{C657F945-80A8-4B85-8CAF-7F28D8C1ECF5}" presName="imageaccent2" presStyleCnt="0"/>
      <dgm:spPr/>
    </dgm:pt>
    <dgm:pt modelId="{8D7740A2-2AA2-4DE7-89B6-6989273A9272}" type="pres">
      <dgm:prSet presAssocID="{C657F945-80A8-4B85-8CAF-7F28D8C1ECF5}" presName="accentRepeatNode" presStyleLbl="solidAlignAcc1" presStyleIdx="3" presStyleCnt="14"/>
      <dgm:spPr/>
    </dgm:pt>
    <dgm:pt modelId="{98D04C53-E305-448B-965E-562D6B5F8A81}" type="pres">
      <dgm:prSet presAssocID="{AE3ABE5A-BC2B-41F2-AC28-023E7CCE3950}" presName="text3" presStyleCnt="0"/>
      <dgm:spPr/>
    </dgm:pt>
    <dgm:pt modelId="{BE6149A6-9FAD-4C3B-BCDF-B759B0E81F9E}" type="pres">
      <dgm:prSet presAssocID="{AE3ABE5A-BC2B-41F2-AC28-023E7CCE3950}" presName="textRepeatNode" presStyleLbl="alignNode1" presStyleIdx="2" presStyleCnt="7" custLinFactNeighborX="2064" custLinFactNeighborY="-690">
        <dgm:presLayoutVars>
          <dgm:chMax val="0"/>
          <dgm:chPref val="0"/>
          <dgm:bulletEnabled val="1"/>
        </dgm:presLayoutVars>
      </dgm:prSet>
      <dgm:spPr/>
    </dgm:pt>
    <dgm:pt modelId="{FCD11384-D8B1-4B0D-934B-89AA6E20F2EA}" type="pres">
      <dgm:prSet presAssocID="{AE3ABE5A-BC2B-41F2-AC28-023E7CCE3950}" presName="textaccent3" presStyleCnt="0"/>
      <dgm:spPr/>
    </dgm:pt>
    <dgm:pt modelId="{B1435E89-1F25-44B6-90CF-B2D15922D87B}" type="pres">
      <dgm:prSet presAssocID="{AE3ABE5A-BC2B-41F2-AC28-023E7CCE3950}" presName="accentRepeatNode" presStyleLbl="solidAlignAcc1" presStyleIdx="4" presStyleCnt="14"/>
      <dgm:spPr/>
    </dgm:pt>
    <dgm:pt modelId="{48B69F92-5A19-40D8-8E24-B6CEF8F70EF8}" type="pres">
      <dgm:prSet presAssocID="{7926153B-DAD1-4053-8FEF-E698F250F787}" presName="image3" presStyleCnt="0"/>
      <dgm:spPr/>
    </dgm:pt>
    <dgm:pt modelId="{46A8356D-192E-4E91-A0FA-8E51F6F48D3C}" type="pres">
      <dgm:prSet presAssocID="{7926153B-DAD1-4053-8FEF-E698F250F787}" presName="imageRepeatNode" presStyleLbl="alignAcc1" presStyleIdx="2" presStyleCnt="7" custScaleY="97565" custLinFactNeighborX="2064" custLinFactNeighborY="587"/>
      <dgm:spPr/>
    </dgm:pt>
    <dgm:pt modelId="{F2FE334F-2CD5-44E6-A760-268B1EFBE268}" type="pres">
      <dgm:prSet presAssocID="{7926153B-DAD1-4053-8FEF-E698F250F787}" presName="imageaccent3" presStyleCnt="0"/>
      <dgm:spPr/>
    </dgm:pt>
    <dgm:pt modelId="{6FCB4211-E7AD-4DA5-ABCD-558C15A86D99}" type="pres">
      <dgm:prSet presAssocID="{7926153B-DAD1-4053-8FEF-E698F250F787}" presName="accentRepeatNode" presStyleLbl="solidAlignAcc1" presStyleIdx="5" presStyleCnt="14"/>
      <dgm:spPr/>
    </dgm:pt>
    <dgm:pt modelId="{EB7081E2-CF5F-44CB-92D7-901274BDA7DE}" type="pres">
      <dgm:prSet presAssocID="{A06E9B68-3CE8-4C2B-9E31-A749D1E1C1A9}" presName="text4" presStyleCnt="0"/>
      <dgm:spPr/>
    </dgm:pt>
    <dgm:pt modelId="{63FE5B4A-37EC-428C-9276-33425CACCDA0}" type="pres">
      <dgm:prSet presAssocID="{A06E9B68-3CE8-4C2B-9E31-A749D1E1C1A9}" presName="textRepeatNode" presStyleLbl="alignNode1" presStyleIdx="3" presStyleCnt="7" custLinFactNeighborX="3857" custLinFactNeighborY="-3829">
        <dgm:presLayoutVars>
          <dgm:chMax val="0"/>
          <dgm:chPref val="0"/>
          <dgm:bulletEnabled val="1"/>
        </dgm:presLayoutVars>
      </dgm:prSet>
      <dgm:spPr/>
    </dgm:pt>
    <dgm:pt modelId="{494F4B2A-516F-48B4-9533-CB718B32DCDF}" type="pres">
      <dgm:prSet presAssocID="{A06E9B68-3CE8-4C2B-9E31-A749D1E1C1A9}" presName="textaccent4" presStyleCnt="0"/>
      <dgm:spPr/>
    </dgm:pt>
    <dgm:pt modelId="{6B788C85-5B46-4D8A-876E-5D6168F71850}" type="pres">
      <dgm:prSet presAssocID="{A06E9B68-3CE8-4C2B-9E31-A749D1E1C1A9}" presName="accentRepeatNode" presStyleLbl="solidAlignAcc1" presStyleIdx="6" presStyleCnt="14"/>
      <dgm:spPr/>
    </dgm:pt>
    <dgm:pt modelId="{BDF29107-61D9-48B4-81BA-88CABBE9B2EC}" type="pres">
      <dgm:prSet presAssocID="{98B45A9C-4B04-48E5-8850-755F26703D1A}" presName="image4" presStyleCnt="0"/>
      <dgm:spPr/>
    </dgm:pt>
    <dgm:pt modelId="{3D691937-3CD8-4078-AD7D-0B2C3AEDE3B3}" type="pres">
      <dgm:prSet presAssocID="{98B45A9C-4B04-48E5-8850-755F26703D1A}" presName="imageRepeatNode" presStyleLbl="alignAcc1" presStyleIdx="3" presStyleCnt="7" custLinFactNeighborX="-776" custLinFactNeighborY="-3016"/>
      <dgm:spPr/>
    </dgm:pt>
    <dgm:pt modelId="{86AAF0FE-5BCE-4A95-853A-ECE9B0A6E39A}" type="pres">
      <dgm:prSet presAssocID="{98B45A9C-4B04-48E5-8850-755F26703D1A}" presName="imageaccent4" presStyleCnt="0"/>
      <dgm:spPr/>
    </dgm:pt>
    <dgm:pt modelId="{E58FF31B-7F71-44BB-9F59-E358F11043F8}" type="pres">
      <dgm:prSet presAssocID="{98B45A9C-4B04-48E5-8850-755F26703D1A}" presName="accentRepeatNode" presStyleLbl="solidAlignAcc1" presStyleIdx="7" presStyleCnt="14"/>
      <dgm:spPr/>
    </dgm:pt>
    <dgm:pt modelId="{D2E807AF-A6C7-47B7-95D3-AFF8197951F7}" type="pres">
      <dgm:prSet presAssocID="{0C6BC6A5-6923-4B39-8CB4-B0492BE29D4D}" presName="text5" presStyleCnt="0"/>
      <dgm:spPr/>
    </dgm:pt>
    <dgm:pt modelId="{9931600D-CC69-4A56-A72D-46A02907D8B6}" type="pres">
      <dgm:prSet presAssocID="{0C6BC6A5-6923-4B39-8CB4-B0492BE29D4D}" presName="textRepeatNode" presStyleLbl="alignNode1" presStyleIdx="4" presStyleCnt="7" custLinFactNeighborX="-776" custLinFactNeighborY="-3016">
        <dgm:presLayoutVars>
          <dgm:chMax val="0"/>
          <dgm:chPref val="0"/>
          <dgm:bulletEnabled val="1"/>
        </dgm:presLayoutVars>
      </dgm:prSet>
      <dgm:spPr/>
    </dgm:pt>
    <dgm:pt modelId="{7E61C941-95F3-4ABB-8385-3C81BB7ECE51}" type="pres">
      <dgm:prSet presAssocID="{0C6BC6A5-6923-4B39-8CB4-B0492BE29D4D}" presName="textaccent5" presStyleCnt="0"/>
      <dgm:spPr/>
    </dgm:pt>
    <dgm:pt modelId="{2690E214-5E19-4378-8768-F3E9DA55D49D}" type="pres">
      <dgm:prSet presAssocID="{0C6BC6A5-6923-4B39-8CB4-B0492BE29D4D}" presName="accentRepeatNode" presStyleLbl="solidAlignAcc1" presStyleIdx="8" presStyleCnt="14"/>
      <dgm:spPr/>
    </dgm:pt>
    <dgm:pt modelId="{CCE4BF98-C688-4B3B-A569-20DB6F79197B}" type="pres">
      <dgm:prSet presAssocID="{D3048283-27C6-49DB-9453-2B0B1191F042}" presName="image5" presStyleCnt="0"/>
      <dgm:spPr/>
    </dgm:pt>
    <dgm:pt modelId="{57888041-0FE3-4F14-80D5-CC1CAA400D90}" type="pres">
      <dgm:prSet presAssocID="{D3048283-27C6-49DB-9453-2B0B1191F042}" presName="imageRepeatNode" presStyleLbl="alignAcc1" presStyleIdx="4" presStyleCnt="7"/>
      <dgm:spPr/>
    </dgm:pt>
    <dgm:pt modelId="{BD85F25B-B032-4E47-8CF1-2AA89DA180B5}" type="pres">
      <dgm:prSet presAssocID="{D3048283-27C6-49DB-9453-2B0B1191F042}" presName="imageaccent5" presStyleCnt="0"/>
      <dgm:spPr/>
    </dgm:pt>
    <dgm:pt modelId="{D6D6BDD9-410D-461D-B416-8C5F436CB052}" type="pres">
      <dgm:prSet presAssocID="{D3048283-27C6-49DB-9453-2B0B1191F042}" presName="accentRepeatNode" presStyleLbl="solidAlignAcc1" presStyleIdx="9" presStyleCnt="14"/>
      <dgm:spPr/>
    </dgm:pt>
    <dgm:pt modelId="{F196E14E-693A-4716-8187-40795129C1C5}" type="pres">
      <dgm:prSet presAssocID="{27268790-1CA4-4567-B5C0-C10A52EC2A34}" presName="text6" presStyleCnt="0"/>
      <dgm:spPr/>
    </dgm:pt>
    <dgm:pt modelId="{3E15E8F0-2804-42EE-BED6-E3C87B80C572}" type="pres">
      <dgm:prSet presAssocID="{27268790-1CA4-4567-B5C0-C10A52EC2A34}" presName="textRepeatNode" presStyleLbl="alignNode1" presStyleIdx="5" presStyleCnt="7" custLinFactNeighborX="-776" custLinFactNeighborY="-3016">
        <dgm:presLayoutVars>
          <dgm:chMax val="0"/>
          <dgm:chPref val="0"/>
          <dgm:bulletEnabled val="1"/>
        </dgm:presLayoutVars>
      </dgm:prSet>
      <dgm:spPr/>
    </dgm:pt>
    <dgm:pt modelId="{FBA10904-AE01-425B-8B0B-128A1BEACA95}" type="pres">
      <dgm:prSet presAssocID="{27268790-1CA4-4567-B5C0-C10A52EC2A34}" presName="textaccent6" presStyleCnt="0"/>
      <dgm:spPr/>
    </dgm:pt>
    <dgm:pt modelId="{D1384AF0-01D9-4034-8FCA-1E1FABF7995A}" type="pres">
      <dgm:prSet presAssocID="{27268790-1CA4-4567-B5C0-C10A52EC2A34}" presName="accentRepeatNode" presStyleLbl="solidAlignAcc1" presStyleIdx="10" presStyleCnt="14"/>
      <dgm:spPr/>
    </dgm:pt>
    <dgm:pt modelId="{1F00D86B-7440-44FE-ADBD-0BF9E2CE8352}" type="pres">
      <dgm:prSet presAssocID="{365C0079-AFC7-4E4C-953F-3626969C85B6}" presName="image6" presStyleCnt="0"/>
      <dgm:spPr/>
    </dgm:pt>
    <dgm:pt modelId="{0CC22912-508F-4070-9BA8-58B29A974F96}" type="pres">
      <dgm:prSet presAssocID="{365C0079-AFC7-4E4C-953F-3626969C85B6}" presName="imageRepeatNode" presStyleLbl="alignAcc1" presStyleIdx="5" presStyleCnt="7" custLinFactX="-66547" custLinFactY="-15568" custLinFactNeighborX="-100000" custLinFactNeighborY="-100000"/>
      <dgm:spPr/>
    </dgm:pt>
    <dgm:pt modelId="{0F654AEE-0EE9-4DE9-B303-AD88E59B2EFF}" type="pres">
      <dgm:prSet presAssocID="{365C0079-AFC7-4E4C-953F-3626969C85B6}" presName="imageaccent6" presStyleCnt="0"/>
      <dgm:spPr/>
    </dgm:pt>
    <dgm:pt modelId="{2403E735-4C9F-41D0-B387-EDFCD3F9D0EF}" type="pres">
      <dgm:prSet presAssocID="{365C0079-AFC7-4E4C-953F-3626969C85B6}" presName="accentRepeatNode" presStyleLbl="solidAlignAcc1" presStyleIdx="11" presStyleCnt="14"/>
      <dgm:spPr/>
    </dgm:pt>
    <dgm:pt modelId="{B4E54F6D-3456-4A86-A359-D143BD699499}" type="pres">
      <dgm:prSet presAssocID="{94FBC23D-1E39-4920-9711-28A426A4F6DB}" presName="text7" presStyleCnt="0"/>
      <dgm:spPr/>
    </dgm:pt>
    <dgm:pt modelId="{0B812A5A-CD01-419C-9380-28A4D6A27949}" type="pres">
      <dgm:prSet presAssocID="{94FBC23D-1E39-4920-9711-28A426A4F6DB}" presName="textRepeatNode" presStyleLbl="alignNode1" presStyleIdx="6" presStyleCnt="7" custLinFactNeighborX="-776" custLinFactNeighborY="-4982">
        <dgm:presLayoutVars>
          <dgm:chMax val="0"/>
          <dgm:chPref val="0"/>
          <dgm:bulletEnabled val="1"/>
        </dgm:presLayoutVars>
      </dgm:prSet>
      <dgm:spPr/>
    </dgm:pt>
    <dgm:pt modelId="{83779DBD-6BE0-4D6F-A95C-441ADD2E3EF2}" type="pres">
      <dgm:prSet presAssocID="{94FBC23D-1E39-4920-9711-28A426A4F6DB}" presName="textaccent7" presStyleCnt="0"/>
      <dgm:spPr/>
    </dgm:pt>
    <dgm:pt modelId="{BBB09269-89D9-41B2-9E06-EB6E402CBBC5}" type="pres">
      <dgm:prSet presAssocID="{94FBC23D-1E39-4920-9711-28A426A4F6DB}" presName="accentRepeatNode" presStyleLbl="solidAlignAcc1" presStyleIdx="12" presStyleCnt="14"/>
      <dgm:spPr/>
    </dgm:pt>
    <dgm:pt modelId="{7501FA10-DF9A-4398-A018-36C7CBC9B243}" type="pres">
      <dgm:prSet presAssocID="{B5A88F4F-D848-458B-8381-3864BAC53A26}" presName="image7" presStyleCnt="0"/>
      <dgm:spPr/>
    </dgm:pt>
    <dgm:pt modelId="{6FE9B9D1-90A8-40D8-8326-A091C0007056}" type="pres">
      <dgm:prSet presAssocID="{B5A88F4F-D848-458B-8381-3864BAC53A26}" presName="imageRepeatNode" presStyleLbl="alignAcc1" presStyleIdx="6" presStyleCnt="7" custLinFactNeighborX="-776" custLinFactNeighborY="-4982"/>
      <dgm:spPr/>
    </dgm:pt>
    <dgm:pt modelId="{C8562FB1-9CAE-4A71-B59F-4E7A01C85037}" type="pres">
      <dgm:prSet presAssocID="{B5A88F4F-D848-458B-8381-3864BAC53A26}" presName="imageaccent7" presStyleCnt="0"/>
      <dgm:spPr/>
    </dgm:pt>
    <dgm:pt modelId="{4BAF00AF-6944-45D1-A6BB-6EBFFEB01187}" type="pres">
      <dgm:prSet presAssocID="{B5A88F4F-D848-458B-8381-3864BAC53A26}" presName="accentRepeatNode" presStyleLbl="solidAlignAcc1" presStyleIdx="13" presStyleCnt="14"/>
      <dgm:spPr/>
    </dgm:pt>
  </dgm:ptLst>
  <dgm:cxnLst>
    <dgm:cxn modelId="{9173DB03-85E0-4E04-88E5-08796CAEE2DB}" type="presOf" srcId="{AE3ABE5A-BC2B-41F2-AC28-023E7CCE3950}" destId="{BE6149A6-9FAD-4C3B-BCDF-B759B0E81F9E}" srcOrd="0" destOrd="0" presId="urn:microsoft.com/office/officeart/2008/layout/HexagonCluster"/>
    <dgm:cxn modelId="{90ECC706-F1FA-4C94-B75D-DD4AF9BEE24F}" type="presOf" srcId="{7926153B-DAD1-4053-8FEF-E698F250F787}" destId="{46A8356D-192E-4E91-A0FA-8E51F6F48D3C}" srcOrd="0" destOrd="0" presId="urn:microsoft.com/office/officeart/2008/layout/HexagonCluster"/>
    <dgm:cxn modelId="{5C6FA319-0CAF-4BBA-BEEF-9D63A3284221}" type="presOf" srcId="{94FBC23D-1E39-4920-9711-28A426A4F6DB}" destId="{0B812A5A-CD01-419C-9380-28A4D6A27949}" srcOrd="0" destOrd="0" presId="urn:microsoft.com/office/officeart/2008/layout/HexagonCluster"/>
    <dgm:cxn modelId="{D1C01B26-C522-4994-88C7-94A307BF3272}" srcId="{D25A5F32-8ECC-41A1-9A9A-4631E2517677}" destId="{94FBC23D-1E39-4920-9711-28A426A4F6DB}" srcOrd="6" destOrd="0" parTransId="{AACA2897-BA0D-4EDF-8026-360254E01A01}" sibTransId="{B5A88F4F-D848-458B-8381-3864BAC53A26}"/>
    <dgm:cxn modelId="{0230082C-11E6-452C-A267-C35A7427CB32}" type="presOf" srcId="{D25A5F32-8ECC-41A1-9A9A-4631E2517677}" destId="{7DFB6462-E879-4AC7-9C59-B9E8E6362281}" srcOrd="0" destOrd="0" presId="urn:microsoft.com/office/officeart/2008/layout/HexagonCluster"/>
    <dgm:cxn modelId="{71D77C5E-C0BE-4ACC-B7FE-DA7DB6DC980A}" srcId="{D25A5F32-8ECC-41A1-9A9A-4631E2517677}" destId="{0C6BC6A5-6923-4B39-8CB4-B0492BE29D4D}" srcOrd="4" destOrd="0" parTransId="{0599D989-F512-421A-B4D3-524DA1737753}" sibTransId="{D3048283-27C6-49DB-9453-2B0B1191F042}"/>
    <dgm:cxn modelId="{CAA20942-9DBE-4329-B1E0-0708CE2C2027}" type="presOf" srcId="{0C6BC6A5-6923-4B39-8CB4-B0492BE29D4D}" destId="{9931600D-CC69-4A56-A72D-46A02907D8B6}" srcOrd="0" destOrd="0" presId="urn:microsoft.com/office/officeart/2008/layout/HexagonCluster"/>
    <dgm:cxn modelId="{AE15FA68-2C35-472A-ADA6-8F2DE09DAF6E}" srcId="{D25A5F32-8ECC-41A1-9A9A-4631E2517677}" destId="{F88ABC86-EA5F-4543-99DF-3B01E5A9980C}" srcOrd="1" destOrd="0" parTransId="{FDD94B6C-D40B-40FF-A8B7-E0F1CAB7711E}" sibTransId="{C657F945-80A8-4B85-8CAF-7F28D8C1ECF5}"/>
    <dgm:cxn modelId="{F24DD27B-58EB-4AAB-9424-C5081A5CC9CA}" type="presOf" srcId="{365C0079-AFC7-4E4C-953F-3626969C85B6}" destId="{0CC22912-508F-4070-9BA8-58B29A974F96}" srcOrd="0" destOrd="0" presId="urn:microsoft.com/office/officeart/2008/layout/HexagonCluster"/>
    <dgm:cxn modelId="{688E9F7C-FAB3-4821-A414-D7CA93C23565}" type="presOf" srcId="{B5A88F4F-D848-458B-8381-3864BAC53A26}" destId="{6FE9B9D1-90A8-40D8-8326-A091C0007056}" srcOrd="0" destOrd="0" presId="urn:microsoft.com/office/officeart/2008/layout/HexagonCluster"/>
    <dgm:cxn modelId="{9C358C82-B416-4704-A202-A0D75FA2D6F4}" type="presOf" srcId="{A06E9B68-3CE8-4C2B-9E31-A749D1E1C1A9}" destId="{63FE5B4A-37EC-428C-9276-33425CACCDA0}" srcOrd="0" destOrd="0" presId="urn:microsoft.com/office/officeart/2008/layout/HexagonCluster"/>
    <dgm:cxn modelId="{88C6148F-19B7-43B4-99E7-CAD3EA162730}" srcId="{D25A5F32-8ECC-41A1-9A9A-4631E2517677}" destId="{27268790-1CA4-4567-B5C0-C10A52EC2A34}" srcOrd="5" destOrd="0" parTransId="{6C87230D-67DF-4024-8D78-95E7EDE4E260}" sibTransId="{365C0079-AFC7-4E4C-953F-3626969C85B6}"/>
    <dgm:cxn modelId="{8A918190-2582-4208-887E-256EB2518EB8}" type="presOf" srcId="{88C688DB-63BE-4C63-9B6C-9D0EA90C4FC3}" destId="{6EBCD9E3-4578-479D-BEA2-3C044ACDF75D}" srcOrd="0" destOrd="0" presId="urn:microsoft.com/office/officeart/2008/layout/HexagonCluster"/>
    <dgm:cxn modelId="{27F11294-EE20-43C5-8B24-9CB442156F08}" type="presOf" srcId="{E11FF8B1-5576-4170-9C32-36D4681AFD2C}" destId="{DDCEFB1E-1881-407C-ACF9-DEE81D14326C}" srcOrd="0" destOrd="0" presId="urn:microsoft.com/office/officeart/2008/layout/HexagonCluster"/>
    <dgm:cxn modelId="{D14229A8-9006-49DB-BB0E-19EADDC60B24}" type="presOf" srcId="{27268790-1CA4-4567-B5C0-C10A52EC2A34}" destId="{3E15E8F0-2804-42EE-BED6-E3C87B80C572}" srcOrd="0" destOrd="0" presId="urn:microsoft.com/office/officeart/2008/layout/HexagonCluster"/>
    <dgm:cxn modelId="{D1205CAC-E548-4881-ABE3-872F43146838}" type="presOf" srcId="{F88ABC86-EA5F-4543-99DF-3B01E5A9980C}" destId="{9A97479B-5259-444C-A0FB-6231BF40DD6D}" srcOrd="0" destOrd="0" presId="urn:microsoft.com/office/officeart/2008/layout/HexagonCluster"/>
    <dgm:cxn modelId="{07CB36B6-CF77-4E09-8220-B476F9BEC5CD}" srcId="{D25A5F32-8ECC-41A1-9A9A-4631E2517677}" destId="{A06E9B68-3CE8-4C2B-9E31-A749D1E1C1A9}" srcOrd="3" destOrd="0" parTransId="{664DD76E-6612-4319-808A-ED111499FC36}" sibTransId="{98B45A9C-4B04-48E5-8850-755F26703D1A}"/>
    <dgm:cxn modelId="{78003EBE-F0FC-408F-996A-440CC4AB18E3}" type="presOf" srcId="{98B45A9C-4B04-48E5-8850-755F26703D1A}" destId="{3D691937-3CD8-4078-AD7D-0B2C3AEDE3B3}" srcOrd="0" destOrd="0" presId="urn:microsoft.com/office/officeart/2008/layout/HexagonCluster"/>
    <dgm:cxn modelId="{8F2D6BC5-3F8C-474C-ACD3-E20944A7AE95}" srcId="{D25A5F32-8ECC-41A1-9A9A-4631E2517677}" destId="{AE3ABE5A-BC2B-41F2-AC28-023E7CCE3950}" srcOrd="2" destOrd="0" parTransId="{BF17E7D1-3447-48E0-84CF-CF04076511D8}" sibTransId="{7926153B-DAD1-4053-8FEF-E698F250F787}"/>
    <dgm:cxn modelId="{232A1AC9-5F92-4C7B-9E82-3524E0EFC5C6}" srcId="{D25A5F32-8ECC-41A1-9A9A-4631E2517677}" destId="{E11FF8B1-5576-4170-9C32-36D4681AFD2C}" srcOrd="0" destOrd="0" parTransId="{94F371C0-5968-4BA8-B875-03D621B0692E}" sibTransId="{88C688DB-63BE-4C63-9B6C-9D0EA90C4FC3}"/>
    <dgm:cxn modelId="{4A3994E0-2420-4811-9D32-DC94846BF631}" type="presOf" srcId="{C657F945-80A8-4B85-8CAF-7F28D8C1ECF5}" destId="{2E49D31D-F070-4440-BB88-4F7363D1C7A1}" srcOrd="0" destOrd="0" presId="urn:microsoft.com/office/officeart/2008/layout/HexagonCluster"/>
    <dgm:cxn modelId="{09C75EE6-6DA0-418C-8B22-B03DF0A7D0CD}" type="presOf" srcId="{D3048283-27C6-49DB-9453-2B0B1191F042}" destId="{57888041-0FE3-4F14-80D5-CC1CAA400D90}" srcOrd="0" destOrd="0" presId="urn:microsoft.com/office/officeart/2008/layout/HexagonCluster"/>
    <dgm:cxn modelId="{BF0355EE-80A1-4999-A5E6-5DCF9D696D41}" type="presParOf" srcId="{7DFB6462-E879-4AC7-9C59-B9E8E6362281}" destId="{B03D7341-C430-41D4-A652-31726732A716}" srcOrd="0" destOrd="0" presId="urn:microsoft.com/office/officeart/2008/layout/HexagonCluster"/>
    <dgm:cxn modelId="{79B3BE88-C402-4898-B4F6-BEF283DD8406}" type="presParOf" srcId="{B03D7341-C430-41D4-A652-31726732A716}" destId="{DDCEFB1E-1881-407C-ACF9-DEE81D14326C}" srcOrd="0" destOrd="0" presId="urn:microsoft.com/office/officeart/2008/layout/HexagonCluster"/>
    <dgm:cxn modelId="{0D63CB92-86FF-40D8-A83E-01751CEB995B}" type="presParOf" srcId="{7DFB6462-E879-4AC7-9C59-B9E8E6362281}" destId="{B930F84B-3018-46E9-87C2-B2C864EFC355}" srcOrd="1" destOrd="0" presId="urn:microsoft.com/office/officeart/2008/layout/HexagonCluster"/>
    <dgm:cxn modelId="{B465DB28-A886-423F-BB9B-BBECDB9D28C6}" type="presParOf" srcId="{B930F84B-3018-46E9-87C2-B2C864EFC355}" destId="{02B89263-8D69-4A49-A48B-CF1B8C3D6775}" srcOrd="0" destOrd="0" presId="urn:microsoft.com/office/officeart/2008/layout/HexagonCluster"/>
    <dgm:cxn modelId="{4C62E547-A95D-4E8E-B45F-DC6E7A977667}" type="presParOf" srcId="{7DFB6462-E879-4AC7-9C59-B9E8E6362281}" destId="{D33AFE57-4C08-42D0-82EB-D30E239DFECF}" srcOrd="2" destOrd="0" presId="urn:microsoft.com/office/officeart/2008/layout/HexagonCluster"/>
    <dgm:cxn modelId="{FDA90CB1-8008-43A9-908F-4781D1B33CC6}" type="presParOf" srcId="{D33AFE57-4C08-42D0-82EB-D30E239DFECF}" destId="{6EBCD9E3-4578-479D-BEA2-3C044ACDF75D}" srcOrd="0" destOrd="0" presId="urn:microsoft.com/office/officeart/2008/layout/HexagonCluster"/>
    <dgm:cxn modelId="{CDA43505-ECCE-4BDB-B816-6882A4B01282}" type="presParOf" srcId="{7DFB6462-E879-4AC7-9C59-B9E8E6362281}" destId="{1293AF3F-1106-4B7B-9A9C-243B494F155A}" srcOrd="3" destOrd="0" presId="urn:microsoft.com/office/officeart/2008/layout/HexagonCluster"/>
    <dgm:cxn modelId="{4EA46F84-FD72-4B22-B197-26A1AFAE5C78}" type="presParOf" srcId="{1293AF3F-1106-4B7B-9A9C-243B494F155A}" destId="{7FCBDBD5-4D4F-45BE-B91D-42825E53569B}" srcOrd="0" destOrd="0" presId="urn:microsoft.com/office/officeart/2008/layout/HexagonCluster"/>
    <dgm:cxn modelId="{57FA3A9C-4497-42F4-9A07-6C3C32FA2CDC}" type="presParOf" srcId="{7DFB6462-E879-4AC7-9C59-B9E8E6362281}" destId="{359A0441-CECB-4C51-9C6A-875F55906748}" srcOrd="4" destOrd="0" presId="urn:microsoft.com/office/officeart/2008/layout/HexagonCluster"/>
    <dgm:cxn modelId="{18F3D28B-546F-433B-BF96-4F5A21F8DF35}" type="presParOf" srcId="{359A0441-CECB-4C51-9C6A-875F55906748}" destId="{9A97479B-5259-444C-A0FB-6231BF40DD6D}" srcOrd="0" destOrd="0" presId="urn:microsoft.com/office/officeart/2008/layout/HexagonCluster"/>
    <dgm:cxn modelId="{2DCABF8A-5AE6-46BB-977E-9AE2E1D52B62}" type="presParOf" srcId="{7DFB6462-E879-4AC7-9C59-B9E8E6362281}" destId="{8FEF73E2-CBD9-4427-B08F-E9C564DF5A79}" srcOrd="5" destOrd="0" presId="urn:microsoft.com/office/officeart/2008/layout/HexagonCluster"/>
    <dgm:cxn modelId="{50B60D0E-B1A7-4D1D-8E27-F403D0F71611}" type="presParOf" srcId="{8FEF73E2-CBD9-4427-B08F-E9C564DF5A79}" destId="{79C7008A-3BD0-42AD-B0A5-9D8F0E192706}" srcOrd="0" destOrd="0" presId="urn:microsoft.com/office/officeart/2008/layout/HexagonCluster"/>
    <dgm:cxn modelId="{0CD44C37-49A9-4250-B428-8C15358BA3CD}" type="presParOf" srcId="{7DFB6462-E879-4AC7-9C59-B9E8E6362281}" destId="{D53F96EC-D0C6-4C8F-9CFD-2A5BA291DADD}" srcOrd="6" destOrd="0" presId="urn:microsoft.com/office/officeart/2008/layout/HexagonCluster"/>
    <dgm:cxn modelId="{C9056C28-B662-4C0C-8751-2F21B2A70B9D}" type="presParOf" srcId="{D53F96EC-D0C6-4C8F-9CFD-2A5BA291DADD}" destId="{2E49D31D-F070-4440-BB88-4F7363D1C7A1}" srcOrd="0" destOrd="0" presId="urn:microsoft.com/office/officeart/2008/layout/HexagonCluster"/>
    <dgm:cxn modelId="{AFD88933-9470-4BD4-9B0A-8F214D9A63A7}" type="presParOf" srcId="{7DFB6462-E879-4AC7-9C59-B9E8E6362281}" destId="{835A4089-715D-4029-B271-B26630BC1381}" srcOrd="7" destOrd="0" presId="urn:microsoft.com/office/officeart/2008/layout/HexagonCluster"/>
    <dgm:cxn modelId="{5E354969-9DF1-4FC2-8BD7-7ED1A25CEE55}" type="presParOf" srcId="{835A4089-715D-4029-B271-B26630BC1381}" destId="{8D7740A2-2AA2-4DE7-89B6-6989273A9272}" srcOrd="0" destOrd="0" presId="urn:microsoft.com/office/officeart/2008/layout/HexagonCluster"/>
    <dgm:cxn modelId="{5BAA36AE-696E-481F-9738-3ABEFD2A3E3F}" type="presParOf" srcId="{7DFB6462-E879-4AC7-9C59-B9E8E6362281}" destId="{98D04C53-E305-448B-965E-562D6B5F8A81}" srcOrd="8" destOrd="0" presId="urn:microsoft.com/office/officeart/2008/layout/HexagonCluster"/>
    <dgm:cxn modelId="{3BFC5CF6-608F-428E-8EE0-A9CDD32442A2}" type="presParOf" srcId="{98D04C53-E305-448B-965E-562D6B5F8A81}" destId="{BE6149A6-9FAD-4C3B-BCDF-B759B0E81F9E}" srcOrd="0" destOrd="0" presId="urn:microsoft.com/office/officeart/2008/layout/HexagonCluster"/>
    <dgm:cxn modelId="{1318FE57-0A93-491C-8AAB-BEAB8997F421}" type="presParOf" srcId="{7DFB6462-E879-4AC7-9C59-B9E8E6362281}" destId="{FCD11384-D8B1-4B0D-934B-89AA6E20F2EA}" srcOrd="9" destOrd="0" presId="urn:microsoft.com/office/officeart/2008/layout/HexagonCluster"/>
    <dgm:cxn modelId="{987F2468-8ED2-4C63-8985-7A29B4CAD0E9}" type="presParOf" srcId="{FCD11384-D8B1-4B0D-934B-89AA6E20F2EA}" destId="{B1435E89-1F25-44B6-90CF-B2D15922D87B}" srcOrd="0" destOrd="0" presId="urn:microsoft.com/office/officeart/2008/layout/HexagonCluster"/>
    <dgm:cxn modelId="{BC5D7DE3-5BD9-425D-BE30-4AAAE12DE183}" type="presParOf" srcId="{7DFB6462-E879-4AC7-9C59-B9E8E6362281}" destId="{48B69F92-5A19-40D8-8E24-B6CEF8F70EF8}" srcOrd="10" destOrd="0" presId="urn:microsoft.com/office/officeart/2008/layout/HexagonCluster"/>
    <dgm:cxn modelId="{F9437119-CB5B-49DB-AB41-32CB96B96CE8}" type="presParOf" srcId="{48B69F92-5A19-40D8-8E24-B6CEF8F70EF8}" destId="{46A8356D-192E-4E91-A0FA-8E51F6F48D3C}" srcOrd="0" destOrd="0" presId="urn:microsoft.com/office/officeart/2008/layout/HexagonCluster"/>
    <dgm:cxn modelId="{D1AD298B-78B4-4471-9F42-52043F6C3DBB}" type="presParOf" srcId="{7DFB6462-E879-4AC7-9C59-B9E8E6362281}" destId="{F2FE334F-2CD5-44E6-A760-268B1EFBE268}" srcOrd="11" destOrd="0" presId="urn:microsoft.com/office/officeart/2008/layout/HexagonCluster"/>
    <dgm:cxn modelId="{D494D407-1112-4CF3-873A-812FD6D7A5D0}" type="presParOf" srcId="{F2FE334F-2CD5-44E6-A760-268B1EFBE268}" destId="{6FCB4211-E7AD-4DA5-ABCD-558C15A86D99}" srcOrd="0" destOrd="0" presId="urn:microsoft.com/office/officeart/2008/layout/HexagonCluster"/>
    <dgm:cxn modelId="{20CB203F-EC93-4E3D-ADDA-33A2CEB09F7E}" type="presParOf" srcId="{7DFB6462-E879-4AC7-9C59-B9E8E6362281}" destId="{EB7081E2-CF5F-44CB-92D7-901274BDA7DE}" srcOrd="12" destOrd="0" presId="urn:microsoft.com/office/officeart/2008/layout/HexagonCluster"/>
    <dgm:cxn modelId="{D5D620A7-756A-48FD-97B2-56CDF2A0F554}" type="presParOf" srcId="{EB7081E2-CF5F-44CB-92D7-901274BDA7DE}" destId="{63FE5B4A-37EC-428C-9276-33425CACCDA0}" srcOrd="0" destOrd="0" presId="urn:microsoft.com/office/officeart/2008/layout/HexagonCluster"/>
    <dgm:cxn modelId="{7FA662F4-0F3A-4FFD-83E2-3BEA3665BD89}" type="presParOf" srcId="{7DFB6462-E879-4AC7-9C59-B9E8E6362281}" destId="{494F4B2A-516F-48B4-9533-CB718B32DCDF}" srcOrd="13" destOrd="0" presId="urn:microsoft.com/office/officeart/2008/layout/HexagonCluster"/>
    <dgm:cxn modelId="{747C8252-D959-4181-93EE-EC37C84E9105}" type="presParOf" srcId="{494F4B2A-516F-48B4-9533-CB718B32DCDF}" destId="{6B788C85-5B46-4D8A-876E-5D6168F71850}" srcOrd="0" destOrd="0" presId="urn:microsoft.com/office/officeart/2008/layout/HexagonCluster"/>
    <dgm:cxn modelId="{37EE3A62-09A9-47A6-B5BD-D14A8B528675}" type="presParOf" srcId="{7DFB6462-E879-4AC7-9C59-B9E8E6362281}" destId="{BDF29107-61D9-48B4-81BA-88CABBE9B2EC}" srcOrd="14" destOrd="0" presId="urn:microsoft.com/office/officeart/2008/layout/HexagonCluster"/>
    <dgm:cxn modelId="{316E46A5-CD08-4A78-B33D-F69D4C6AE4B2}" type="presParOf" srcId="{BDF29107-61D9-48B4-81BA-88CABBE9B2EC}" destId="{3D691937-3CD8-4078-AD7D-0B2C3AEDE3B3}" srcOrd="0" destOrd="0" presId="urn:microsoft.com/office/officeart/2008/layout/HexagonCluster"/>
    <dgm:cxn modelId="{13D2BE30-B63C-4878-8105-06AFF9A3D860}" type="presParOf" srcId="{7DFB6462-E879-4AC7-9C59-B9E8E6362281}" destId="{86AAF0FE-5BCE-4A95-853A-ECE9B0A6E39A}" srcOrd="15" destOrd="0" presId="urn:microsoft.com/office/officeart/2008/layout/HexagonCluster"/>
    <dgm:cxn modelId="{2D757BFE-1E91-4763-ADFF-D7B4B57DC4FD}" type="presParOf" srcId="{86AAF0FE-5BCE-4A95-853A-ECE9B0A6E39A}" destId="{E58FF31B-7F71-44BB-9F59-E358F11043F8}" srcOrd="0" destOrd="0" presId="urn:microsoft.com/office/officeart/2008/layout/HexagonCluster"/>
    <dgm:cxn modelId="{BB8B5E2B-4A73-4461-BE54-5D65809C75F0}" type="presParOf" srcId="{7DFB6462-E879-4AC7-9C59-B9E8E6362281}" destId="{D2E807AF-A6C7-47B7-95D3-AFF8197951F7}" srcOrd="16" destOrd="0" presId="urn:microsoft.com/office/officeart/2008/layout/HexagonCluster"/>
    <dgm:cxn modelId="{61DE38F9-C2A6-47AF-8A52-EEAF9F96396A}" type="presParOf" srcId="{D2E807AF-A6C7-47B7-95D3-AFF8197951F7}" destId="{9931600D-CC69-4A56-A72D-46A02907D8B6}" srcOrd="0" destOrd="0" presId="urn:microsoft.com/office/officeart/2008/layout/HexagonCluster"/>
    <dgm:cxn modelId="{D87CE670-7CCF-4B6C-B5C8-96F4B5C9BCF3}" type="presParOf" srcId="{7DFB6462-E879-4AC7-9C59-B9E8E6362281}" destId="{7E61C941-95F3-4ABB-8385-3C81BB7ECE51}" srcOrd="17" destOrd="0" presId="urn:microsoft.com/office/officeart/2008/layout/HexagonCluster"/>
    <dgm:cxn modelId="{59B51D0F-2EDD-46AC-8365-32465D7287EF}" type="presParOf" srcId="{7E61C941-95F3-4ABB-8385-3C81BB7ECE51}" destId="{2690E214-5E19-4378-8768-F3E9DA55D49D}" srcOrd="0" destOrd="0" presId="urn:microsoft.com/office/officeart/2008/layout/HexagonCluster"/>
    <dgm:cxn modelId="{0F2419DB-CB85-4E8D-BBEB-29C34B9C1871}" type="presParOf" srcId="{7DFB6462-E879-4AC7-9C59-B9E8E6362281}" destId="{CCE4BF98-C688-4B3B-A569-20DB6F79197B}" srcOrd="18" destOrd="0" presId="urn:microsoft.com/office/officeart/2008/layout/HexagonCluster"/>
    <dgm:cxn modelId="{357ECA62-4523-49CA-9CC1-E7248A3EC33F}" type="presParOf" srcId="{CCE4BF98-C688-4B3B-A569-20DB6F79197B}" destId="{57888041-0FE3-4F14-80D5-CC1CAA400D90}" srcOrd="0" destOrd="0" presId="urn:microsoft.com/office/officeart/2008/layout/HexagonCluster"/>
    <dgm:cxn modelId="{F0E7F4FC-E148-4E52-9BE9-0545E0D7AC83}" type="presParOf" srcId="{7DFB6462-E879-4AC7-9C59-B9E8E6362281}" destId="{BD85F25B-B032-4E47-8CF1-2AA89DA180B5}" srcOrd="19" destOrd="0" presId="urn:microsoft.com/office/officeart/2008/layout/HexagonCluster"/>
    <dgm:cxn modelId="{9A35C08B-10C1-4D06-BC38-317F1BC94CBB}" type="presParOf" srcId="{BD85F25B-B032-4E47-8CF1-2AA89DA180B5}" destId="{D6D6BDD9-410D-461D-B416-8C5F436CB052}" srcOrd="0" destOrd="0" presId="urn:microsoft.com/office/officeart/2008/layout/HexagonCluster"/>
    <dgm:cxn modelId="{0F9BC6A3-6830-48DE-AF12-893BD372082D}" type="presParOf" srcId="{7DFB6462-E879-4AC7-9C59-B9E8E6362281}" destId="{F196E14E-693A-4716-8187-40795129C1C5}" srcOrd="20" destOrd="0" presId="urn:microsoft.com/office/officeart/2008/layout/HexagonCluster"/>
    <dgm:cxn modelId="{6F129705-5487-488F-8280-20BE1C6BFA84}" type="presParOf" srcId="{F196E14E-693A-4716-8187-40795129C1C5}" destId="{3E15E8F0-2804-42EE-BED6-E3C87B80C572}" srcOrd="0" destOrd="0" presId="urn:microsoft.com/office/officeart/2008/layout/HexagonCluster"/>
    <dgm:cxn modelId="{07CB910B-BEA2-422F-9C83-6DD935E79F9F}" type="presParOf" srcId="{7DFB6462-E879-4AC7-9C59-B9E8E6362281}" destId="{FBA10904-AE01-425B-8B0B-128A1BEACA95}" srcOrd="21" destOrd="0" presId="urn:microsoft.com/office/officeart/2008/layout/HexagonCluster"/>
    <dgm:cxn modelId="{7870C6EE-965C-4DAC-9ED2-C59BCA7EDD68}" type="presParOf" srcId="{FBA10904-AE01-425B-8B0B-128A1BEACA95}" destId="{D1384AF0-01D9-4034-8FCA-1E1FABF7995A}" srcOrd="0" destOrd="0" presId="urn:microsoft.com/office/officeart/2008/layout/HexagonCluster"/>
    <dgm:cxn modelId="{0874FD97-29FB-4170-9462-8C5BEC4002C6}" type="presParOf" srcId="{7DFB6462-E879-4AC7-9C59-B9E8E6362281}" destId="{1F00D86B-7440-44FE-ADBD-0BF9E2CE8352}" srcOrd="22" destOrd="0" presId="urn:microsoft.com/office/officeart/2008/layout/HexagonCluster"/>
    <dgm:cxn modelId="{9FDC0372-5B99-44CE-BDDE-A252F7E7F9A0}" type="presParOf" srcId="{1F00D86B-7440-44FE-ADBD-0BF9E2CE8352}" destId="{0CC22912-508F-4070-9BA8-58B29A974F96}" srcOrd="0" destOrd="0" presId="urn:microsoft.com/office/officeart/2008/layout/HexagonCluster"/>
    <dgm:cxn modelId="{103B455F-8518-4646-9C9D-8DD6BFDB6C1F}" type="presParOf" srcId="{7DFB6462-E879-4AC7-9C59-B9E8E6362281}" destId="{0F654AEE-0EE9-4DE9-B303-AD88E59B2EFF}" srcOrd="23" destOrd="0" presId="urn:microsoft.com/office/officeart/2008/layout/HexagonCluster"/>
    <dgm:cxn modelId="{F9C241EA-DAE5-4010-9745-06CCEF337089}" type="presParOf" srcId="{0F654AEE-0EE9-4DE9-B303-AD88E59B2EFF}" destId="{2403E735-4C9F-41D0-B387-EDFCD3F9D0EF}" srcOrd="0" destOrd="0" presId="urn:microsoft.com/office/officeart/2008/layout/HexagonCluster"/>
    <dgm:cxn modelId="{4B8CD516-0D1D-4A07-982A-9F5CA1F86295}" type="presParOf" srcId="{7DFB6462-E879-4AC7-9C59-B9E8E6362281}" destId="{B4E54F6D-3456-4A86-A359-D143BD699499}" srcOrd="24" destOrd="0" presId="urn:microsoft.com/office/officeart/2008/layout/HexagonCluster"/>
    <dgm:cxn modelId="{4D56CCA9-5B45-4724-B716-6D030621C609}" type="presParOf" srcId="{B4E54F6D-3456-4A86-A359-D143BD699499}" destId="{0B812A5A-CD01-419C-9380-28A4D6A27949}" srcOrd="0" destOrd="0" presId="urn:microsoft.com/office/officeart/2008/layout/HexagonCluster"/>
    <dgm:cxn modelId="{1FD7DAE8-3C90-4054-B259-6C89D16F2FCC}" type="presParOf" srcId="{7DFB6462-E879-4AC7-9C59-B9E8E6362281}" destId="{83779DBD-6BE0-4D6F-A95C-441ADD2E3EF2}" srcOrd="25" destOrd="0" presId="urn:microsoft.com/office/officeart/2008/layout/HexagonCluster"/>
    <dgm:cxn modelId="{5478179C-A437-4148-8463-E3FCD44DDDE5}" type="presParOf" srcId="{83779DBD-6BE0-4D6F-A95C-441ADD2E3EF2}" destId="{BBB09269-89D9-41B2-9E06-EB6E402CBBC5}" srcOrd="0" destOrd="0" presId="urn:microsoft.com/office/officeart/2008/layout/HexagonCluster"/>
    <dgm:cxn modelId="{5BCECC3D-5A7F-46CC-9D4C-78E0753569B4}" type="presParOf" srcId="{7DFB6462-E879-4AC7-9C59-B9E8E6362281}" destId="{7501FA10-DF9A-4398-A018-36C7CBC9B243}" srcOrd="26" destOrd="0" presId="urn:microsoft.com/office/officeart/2008/layout/HexagonCluster"/>
    <dgm:cxn modelId="{0D52D6F8-C040-4D9F-90C4-9FB083538617}" type="presParOf" srcId="{7501FA10-DF9A-4398-A018-36C7CBC9B243}" destId="{6FE9B9D1-90A8-40D8-8326-A091C0007056}" srcOrd="0" destOrd="0" presId="urn:microsoft.com/office/officeart/2008/layout/HexagonCluster"/>
    <dgm:cxn modelId="{689E24B6-5A8E-4057-AEC0-0906244E9529}" type="presParOf" srcId="{7DFB6462-E879-4AC7-9C59-B9E8E6362281}" destId="{C8562FB1-9CAE-4A71-B59F-4E7A01C85037}" srcOrd="27" destOrd="0" presId="urn:microsoft.com/office/officeart/2008/layout/HexagonCluster"/>
    <dgm:cxn modelId="{42719882-F9CC-4A80-B023-F94105513940}" type="presParOf" srcId="{C8562FB1-9CAE-4A71-B59F-4E7A01C85037}" destId="{4BAF00AF-6944-45D1-A6BB-6EBFFEB01187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017532-2CAF-4197-8604-D967E7B60014}" type="doc">
      <dgm:prSet loTypeId="urn:microsoft.com/office/officeart/2005/8/layout/vProcess5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pt-BR"/>
        </a:p>
      </dgm:t>
    </dgm:pt>
    <dgm:pt modelId="{00B1D43B-FB7F-4FE2-BF30-B8625C74B956}">
      <dgm:prSet phldrT="[Texto]"/>
      <dgm:spPr>
        <a:solidFill>
          <a:srgbClr val="033F0E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b="1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Publicidade relativas à ampla divulgação dos produtos e linhas de créditos em canais digitais;</a:t>
          </a:r>
          <a:endParaRPr lang="pt-BR" b="1" dirty="0">
            <a:solidFill>
              <a:srgbClr val="FBB914"/>
            </a:solidFill>
          </a:endParaRPr>
        </a:p>
      </dgm:t>
    </dgm:pt>
    <dgm:pt modelId="{B9A2AA07-FF4E-4511-8A2A-493963432F53}" type="parTrans" cxnId="{576C252B-3824-48EF-9B7C-4226770F1C36}">
      <dgm:prSet/>
      <dgm:spPr/>
      <dgm:t>
        <a:bodyPr/>
        <a:lstStyle/>
        <a:p>
          <a:endParaRPr lang="pt-BR"/>
        </a:p>
      </dgm:t>
    </dgm:pt>
    <dgm:pt modelId="{33C08D70-C673-41B9-A526-205946F9E323}" type="sibTrans" cxnId="{576C252B-3824-48EF-9B7C-4226770F1C36}">
      <dgm:prSet/>
      <dgm:spPr/>
      <dgm:t>
        <a:bodyPr/>
        <a:lstStyle/>
        <a:p>
          <a:endParaRPr lang="pt-BR"/>
        </a:p>
      </dgm:t>
    </dgm:pt>
    <dgm:pt modelId="{F27B9FEE-8D5E-440D-8F10-E6DEA6362793}">
      <dgm:prSet phldrT="[Texto]"/>
      <dgm:spPr>
        <a:solidFill>
          <a:srgbClr val="FBB914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b="1" dirty="0">
              <a:solidFill>
                <a:srgbClr val="096C3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Mídia eletrônica e jornalística;</a:t>
          </a:r>
          <a:endParaRPr lang="pt-BR" b="1" dirty="0">
            <a:solidFill>
              <a:srgbClr val="096C36"/>
            </a:solidFill>
          </a:endParaRPr>
        </a:p>
      </dgm:t>
    </dgm:pt>
    <dgm:pt modelId="{F6F541F1-1A38-4E95-B10E-AFA82A9BEC08}" type="parTrans" cxnId="{709B7201-82BC-4B7B-B67C-061BA6A0905E}">
      <dgm:prSet/>
      <dgm:spPr/>
      <dgm:t>
        <a:bodyPr/>
        <a:lstStyle/>
        <a:p>
          <a:endParaRPr lang="pt-BR"/>
        </a:p>
      </dgm:t>
    </dgm:pt>
    <dgm:pt modelId="{D08648A6-1AF7-4C5C-81A2-628C1E4E67AD}" type="sibTrans" cxnId="{709B7201-82BC-4B7B-B67C-061BA6A0905E}">
      <dgm:prSet/>
      <dgm:spPr/>
      <dgm:t>
        <a:bodyPr/>
        <a:lstStyle/>
        <a:p>
          <a:endParaRPr lang="pt-BR"/>
        </a:p>
      </dgm:t>
    </dgm:pt>
    <dgm:pt modelId="{92341C16-B695-4FB0-9B1A-68EEEAFF1E36}">
      <dgm:prSet phldrT="[Texto]"/>
      <dgm:spPr>
        <a:solidFill>
          <a:srgbClr val="033F0E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b="1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Reuniões técnicas e parcerias com entes governamentais;</a:t>
          </a:r>
          <a:endParaRPr lang="pt-BR" b="1" dirty="0">
            <a:solidFill>
              <a:srgbClr val="FBB914"/>
            </a:solidFill>
          </a:endParaRPr>
        </a:p>
      </dgm:t>
    </dgm:pt>
    <dgm:pt modelId="{01AAB14C-7D1A-4B36-ACA7-E2218D05F960}" type="parTrans" cxnId="{599363A2-3331-491B-803C-F02A2D641F46}">
      <dgm:prSet/>
      <dgm:spPr/>
      <dgm:t>
        <a:bodyPr/>
        <a:lstStyle/>
        <a:p>
          <a:endParaRPr lang="pt-BR"/>
        </a:p>
      </dgm:t>
    </dgm:pt>
    <dgm:pt modelId="{8D24E6E5-FF15-4A13-B108-02A2FDD1DBA8}" type="sibTrans" cxnId="{599363A2-3331-491B-803C-F02A2D641F46}">
      <dgm:prSet/>
      <dgm:spPr/>
      <dgm:t>
        <a:bodyPr/>
        <a:lstStyle/>
        <a:p>
          <a:endParaRPr lang="pt-BR"/>
        </a:p>
      </dgm:t>
    </dgm:pt>
    <dgm:pt modelId="{C58F7895-B6F9-4FA8-95F5-433794406161}">
      <dgm:prSet phldrT="[Texto]"/>
      <dgm:spPr>
        <a:solidFill>
          <a:srgbClr val="FBB914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b="1">
              <a:solidFill>
                <a:srgbClr val="096C3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FNO Itinerante nos estados;</a:t>
          </a:r>
          <a:endParaRPr lang="pt-BR" b="1" dirty="0">
            <a:solidFill>
              <a:srgbClr val="096C36"/>
            </a:solidFill>
          </a:endParaRPr>
        </a:p>
      </dgm:t>
    </dgm:pt>
    <dgm:pt modelId="{872A5E77-3A6F-43E6-9626-28AABB23CC73}" type="parTrans" cxnId="{01F2E673-84F0-4CBC-B44A-CACC5624281A}">
      <dgm:prSet/>
      <dgm:spPr/>
      <dgm:t>
        <a:bodyPr/>
        <a:lstStyle/>
        <a:p>
          <a:endParaRPr lang="pt-BR"/>
        </a:p>
      </dgm:t>
    </dgm:pt>
    <dgm:pt modelId="{3B11520F-CE8A-4606-B770-5A50995D7B23}" type="sibTrans" cxnId="{01F2E673-84F0-4CBC-B44A-CACC5624281A}">
      <dgm:prSet/>
      <dgm:spPr/>
      <dgm:t>
        <a:bodyPr/>
        <a:lstStyle/>
        <a:p>
          <a:endParaRPr lang="pt-BR"/>
        </a:p>
      </dgm:t>
    </dgm:pt>
    <dgm:pt modelId="{11DC482C-F586-457D-95DB-C72837F37D15}" type="pres">
      <dgm:prSet presAssocID="{DB017532-2CAF-4197-8604-D967E7B60014}" presName="outerComposite" presStyleCnt="0">
        <dgm:presLayoutVars>
          <dgm:chMax val="5"/>
          <dgm:dir/>
          <dgm:resizeHandles val="exact"/>
        </dgm:presLayoutVars>
      </dgm:prSet>
      <dgm:spPr/>
    </dgm:pt>
    <dgm:pt modelId="{23E63FA8-FF5A-4503-9C73-9CEE518D43CF}" type="pres">
      <dgm:prSet presAssocID="{DB017532-2CAF-4197-8604-D967E7B60014}" presName="dummyMaxCanvas" presStyleCnt="0">
        <dgm:presLayoutVars/>
      </dgm:prSet>
      <dgm:spPr/>
    </dgm:pt>
    <dgm:pt modelId="{B1C9F244-EE6C-4903-9C8B-03FF5CEA0951}" type="pres">
      <dgm:prSet presAssocID="{DB017532-2CAF-4197-8604-D967E7B60014}" presName="FourNodes_1" presStyleLbl="node1" presStyleIdx="0" presStyleCnt="4" custScaleX="125000" custLinFactNeighborX="3735" custLinFactNeighborY="677">
        <dgm:presLayoutVars>
          <dgm:bulletEnabled val="1"/>
        </dgm:presLayoutVars>
      </dgm:prSet>
      <dgm:spPr/>
    </dgm:pt>
    <dgm:pt modelId="{79F1218D-ED12-4760-BA19-E00C8FD1C50F}" type="pres">
      <dgm:prSet presAssocID="{DB017532-2CAF-4197-8604-D967E7B60014}" presName="FourNodes_2" presStyleLbl="node1" presStyleIdx="1" presStyleCnt="4" custScaleX="123870" custLinFactNeighborX="1101" custLinFactNeighborY="2700">
        <dgm:presLayoutVars>
          <dgm:bulletEnabled val="1"/>
        </dgm:presLayoutVars>
      </dgm:prSet>
      <dgm:spPr/>
    </dgm:pt>
    <dgm:pt modelId="{16FFB33C-CD8B-48F7-BAA9-BEB1124F6739}" type="pres">
      <dgm:prSet presAssocID="{DB017532-2CAF-4197-8604-D967E7B60014}" presName="FourNodes_3" presStyleLbl="node1" presStyleIdx="2" presStyleCnt="4" custScaleX="118976" custLinFactNeighborX="1101" custLinFactNeighborY="2700">
        <dgm:presLayoutVars>
          <dgm:bulletEnabled val="1"/>
        </dgm:presLayoutVars>
      </dgm:prSet>
      <dgm:spPr/>
    </dgm:pt>
    <dgm:pt modelId="{AF44BFF2-DB50-4535-95C6-1E1E7D143903}" type="pres">
      <dgm:prSet presAssocID="{DB017532-2CAF-4197-8604-D967E7B60014}" presName="FourNodes_4" presStyleLbl="node1" presStyleIdx="3" presStyleCnt="4" custScaleX="124883" custLinFactNeighborX="1101" custLinFactNeighborY="2700">
        <dgm:presLayoutVars>
          <dgm:bulletEnabled val="1"/>
        </dgm:presLayoutVars>
      </dgm:prSet>
      <dgm:spPr/>
    </dgm:pt>
    <dgm:pt modelId="{2890BEA2-D430-45E7-AF6D-5C5DEBA2E238}" type="pres">
      <dgm:prSet presAssocID="{DB017532-2CAF-4197-8604-D967E7B60014}" presName="FourConn_1-2" presStyleLbl="fgAccFollowNode1" presStyleIdx="0" presStyleCnt="3">
        <dgm:presLayoutVars>
          <dgm:bulletEnabled val="1"/>
        </dgm:presLayoutVars>
      </dgm:prSet>
      <dgm:spPr/>
    </dgm:pt>
    <dgm:pt modelId="{C52937F9-2789-483D-A59A-B0F9AA77E99F}" type="pres">
      <dgm:prSet presAssocID="{DB017532-2CAF-4197-8604-D967E7B60014}" presName="FourConn_2-3" presStyleLbl="fgAccFollowNode1" presStyleIdx="1" presStyleCnt="3">
        <dgm:presLayoutVars>
          <dgm:bulletEnabled val="1"/>
        </dgm:presLayoutVars>
      </dgm:prSet>
      <dgm:spPr/>
    </dgm:pt>
    <dgm:pt modelId="{ABA61639-548E-4036-B60C-3DE63852B104}" type="pres">
      <dgm:prSet presAssocID="{DB017532-2CAF-4197-8604-D967E7B60014}" presName="FourConn_3-4" presStyleLbl="fgAccFollowNode1" presStyleIdx="2" presStyleCnt="3">
        <dgm:presLayoutVars>
          <dgm:bulletEnabled val="1"/>
        </dgm:presLayoutVars>
      </dgm:prSet>
      <dgm:spPr/>
    </dgm:pt>
    <dgm:pt modelId="{AE59F2D9-F594-4234-828C-FBF796CC0D93}" type="pres">
      <dgm:prSet presAssocID="{DB017532-2CAF-4197-8604-D967E7B60014}" presName="FourNodes_1_text" presStyleLbl="node1" presStyleIdx="3" presStyleCnt="4">
        <dgm:presLayoutVars>
          <dgm:bulletEnabled val="1"/>
        </dgm:presLayoutVars>
      </dgm:prSet>
      <dgm:spPr/>
    </dgm:pt>
    <dgm:pt modelId="{20E4A8E9-3EEA-42B2-8FE2-6C0B3AF9635E}" type="pres">
      <dgm:prSet presAssocID="{DB017532-2CAF-4197-8604-D967E7B60014}" presName="FourNodes_2_text" presStyleLbl="node1" presStyleIdx="3" presStyleCnt="4">
        <dgm:presLayoutVars>
          <dgm:bulletEnabled val="1"/>
        </dgm:presLayoutVars>
      </dgm:prSet>
      <dgm:spPr/>
    </dgm:pt>
    <dgm:pt modelId="{F761C647-AB6B-4C40-9D32-5EC975FB7F5F}" type="pres">
      <dgm:prSet presAssocID="{DB017532-2CAF-4197-8604-D967E7B60014}" presName="FourNodes_3_text" presStyleLbl="node1" presStyleIdx="3" presStyleCnt="4">
        <dgm:presLayoutVars>
          <dgm:bulletEnabled val="1"/>
        </dgm:presLayoutVars>
      </dgm:prSet>
      <dgm:spPr/>
    </dgm:pt>
    <dgm:pt modelId="{E80823D5-16D4-471D-800F-BAC270892DC7}" type="pres">
      <dgm:prSet presAssocID="{DB017532-2CAF-4197-8604-D967E7B6001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709B7201-82BC-4B7B-B67C-061BA6A0905E}" srcId="{DB017532-2CAF-4197-8604-D967E7B60014}" destId="{F27B9FEE-8D5E-440D-8F10-E6DEA6362793}" srcOrd="1" destOrd="0" parTransId="{F6F541F1-1A38-4E95-B10E-AFA82A9BEC08}" sibTransId="{D08648A6-1AF7-4C5C-81A2-628C1E4E67AD}"/>
    <dgm:cxn modelId="{BE602C10-59BA-4A3D-9826-D2BCB5F4047D}" type="presOf" srcId="{DB017532-2CAF-4197-8604-D967E7B60014}" destId="{11DC482C-F586-457D-95DB-C72837F37D15}" srcOrd="0" destOrd="0" presId="urn:microsoft.com/office/officeart/2005/8/layout/vProcess5"/>
    <dgm:cxn modelId="{C7CC8114-B986-44AF-9B5D-A16E2A468D56}" type="presOf" srcId="{C58F7895-B6F9-4FA8-95F5-433794406161}" destId="{E80823D5-16D4-471D-800F-BAC270892DC7}" srcOrd="1" destOrd="0" presId="urn:microsoft.com/office/officeart/2005/8/layout/vProcess5"/>
    <dgm:cxn modelId="{576C252B-3824-48EF-9B7C-4226770F1C36}" srcId="{DB017532-2CAF-4197-8604-D967E7B60014}" destId="{00B1D43B-FB7F-4FE2-BF30-B8625C74B956}" srcOrd="0" destOrd="0" parTransId="{B9A2AA07-FF4E-4511-8A2A-493963432F53}" sibTransId="{33C08D70-C673-41B9-A526-205946F9E323}"/>
    <dgm:cxn modelId="{D7C8EE2E-8636-4CE9-A93C-D84816D71FF9}" type="presOf" srcId="{92341C16-B695-4FB0-9B1A-68EEEAFF1E36}" destId="{16FFB33C-CD8B-48F7-BAA9-BEB1124F6739}" srcOrd="0" destOrd="0" presId="urn:microsoft.com/office/officeart/2005/8/layout/vProcess5"/>
    <dgm:cxn modelId="{D8765734-5D32-49AF-B696-CE3F359E9207}" type="presOf" srcId="{92341C16-B695-4FB0-9B1A-68EEEAFF1E36}" destId="{F761C647-AB6B-4C40-9D32-5EC975FB7F5F}" srcOrd="1" destOrd="0" presId="urn:microsoft.com/office/officeart/2005/8/layout/vProcess5"/>
    <dgm:cxn modelId="{3BC80364-6AEE-4A29-81B0-78930FF9D56B}" type="presOf" srcId="{C58F7895-B6F9-4FA8-95F5-433794406161}" destId="{AF44BFF2-DB50-4535-95C6-1E1E7D143903}" srcOrd="0" destOrd="0" presId="urn:microsoft.com/office/officeart/2005/8/layout/vProcess5"/>
    <dgm:cxn modelId="{01F2E673-84F0-4CBC-B44A-CACC5624281A}" srcId="{DB017532-2CAF-4197-8604-D967E7B60014}" destId="{C58F7895-B6F9-4FA8-95F5-433794406161}" srcOrd="3" destOrd="0" parTransId="{872A5E77-3A6F-43E6-9626-28AABB23CC73}" sibTransId="{3B11520F-CE8A-4606-B770-5A50995D7B23}"/>
    <dgm:cxn modelId="{DE8AAD7B-7563-4337-BA26-8B92AD1253F4}" type="presOf" srcId="{8D24E6E5-FF15-4A13-B108-02A2FDD1DBA8}" destId="{ABA61639-548E-4036-B60C-3DE63852B104}" srcOrd="0" destOrd="0" presId="urn:microsoft.com/office/officeart/2005/8/layout/vProcess5"/>
    <dgm:cxn modelId="{F8224B94-20D5-4D92-86DD-6E29B0776DAF}" type="presOf" srcId="{F27B9FEE-8D5E-440D-8F10-E6DEA6362793}" destId="{79F1218D-ED12-4760-BA19-E00C8FD1C50F}" srcOrd="0" destOrd="0" presId="urn:microsoft.com/office/officeart/2005/8/layout/vProcess5"/>
    <dgm:cxn modelId="{A91B269B-62E9-42E0-951A-579553DCF181}" type="presOf" srcId="{F27B9FEE-8D5E-440D-8F10-E6DEA6362793}" destId="{20E4A8E9-3EEA-42B2-8FE2-6C0B3AF9635E}" srcOrd="1" destOrd="0" presId="urn:microsoft.com/office/officeart/2005/8/layout/vProcess5"/>
    <dgm:cxn modelId="{4DF4F89D-B925-4ED1-BE59-58A3BDFA3F77}" type="presOf" srcId="{33C08D70-C673-41B9-A526-205946F9E323}" destId="{2890BEA2-D430-45E7-AF6D-5C5DEBA2E238}" srcOrd="0" destOrd="0" presId="urn:microsoft.com/office/officeart/2005/8/layout/vProcess5"/>
    <dgm:cxn modelId="{599363A2-3331-491B-803C-F02A2D641F46}" srcId="{DB017532-2CAF-4197-8604-D967E7B60014}" destId="{92341C16-B695-4FB0-9B1A-68EEEAFF1E36}" srcOrd="2" destOrd="0" parTransId="{01AAB14C-7D1A-4B36-ACA7-E2218D05F960}" sibTransId="{8D24E6E5-FF15-4A13-B108-02A2FDD1DBA8}"/>
    <dgm:cxn modelId="{D278A7BE-6FC4-4F05-8894-C8529BF993DF}" type="presOf" srcId="{D08648A6-1AF7-4C5C-81A2-628C1E4E67AD}" destId="{C52937F9-2789-483D-A59A-B0F9AA77E99F}" srcOrd="0" destOrd="0" presId="urn:microsoft.com/office/officeart/2005/8/layout/vProcess5"/>
    <dgm:cxn modelId="{67EDEAEF-E906-4FA0-87CB-77885D49C8E6}" type="presOf" srcId="{00B1D43B-FB7F-4FE2-BF30-B8625C74B956}" destId="{B1C9F244-EE6C-4903-9C8B-03FF5CEA0951}" srcOrd="0" destOrd="0" presId="urn:microsoft.com/office/officeart/2005/8/layout/vProcess5"/>
    <dgm:cxn modelId="{70DC76FE-ACB2-4C79-B5DE-0C797EEA3972}" type="presOf" srcId="{00B1D43B-FB7F-4FE2-BF30-B8625C74B956}" destId="{AE59F2D9-F594-4234-828C-FBF796CC0D93}" srcOrd="1" destOrd="0" presId="urn:microsoft.com/office/officeart/2005/8/layout/vProcess5"/>
    <dgm:cxn modelId="{DBA990DE-3AC4-4986-B1DC-E1C768BDD2B4}" type="presParOf" srcId="{11DC482C-F586-457D-95DB-C72837F37D15}" destId="{23E63FA8-FF5A-4503-9C73-9CEE518D43CF}" srcOrd="0" destOrd="0" presId="urn:microsoft.com/office/officeart/2005/8/layout/vProcess5"/>
    <dgm:cxn modelId="{D62444EE-8F7A-4ACA-B640-12297C77C5FE}" type="presParOf" srcId="{11DC482C-F586-457D-95DB-C72837F37D15}" destId="{B1C9F244-EE6C-4903-9C8B-03FF5CEA0951}" srcOrd="1" destOrd="0" presId="urn:microsoft.com/office/officeart/2005/8/layout/vProcess5"/>
    <dgm:cxn modelId="{652D331A-95D6-4B34-8FD2-88B740771999}" type="presParOf" srcId="{11DC482C-F586-457D-95DB-C72837F37D15}" destId="{79F1218D-ED12-4760-BA19-E00C8FD1C50F}" srcOrd="2" destOrd="0" presId="urn:microsoft.com/office/officeart/2005/8/layout/vProcess5"/>
    <dgm:cxn modelId="{4C7A2A6E-D215-48C7-B551-B8DAA8B6779B}" type="presParOf" srcId="{11DC482C-F586-457D-95DB-C72837F37D15}" destId="{16FFB33C-CD8B-48F7-BAA9-BEB1124F6739}" srcOrd="3" destOrd="0" presId="urn:microsoft.com/office/officeart/2005/8/layout/vProcess5"/>
    <dgm:cxn modelId="{40F0A730-DD29-4862-9AEB-035681263ECB}" type="presParOf" srcId="{11DC482C-F586-457D-95DB-C72837F37D15}" destId="{AF44BFF2-DB50-4535-95C6-1E1E7D143903}" srcOrd="4" destOrd="0" presId="urn:microsoft.com/office/officeart/2005/8/layout/vProcess5"/>
    <dgm:cxn modelId="{EFD5307D-8777-4E1D-B1C0-C89173ED0D77}" type="presParOf" srcId="{11DC482C-F586-457D-95DB-C72837F37D15}" destId="{2890BEA2-D430-45E7-AF6D-5C5DEBA2E238}" srcOrd="5" destOrd="0" presId="urn:microsoft.com/office/officeart/2005/8/layout/vProcess5"/>
    <dgm:cxn modelId="{A82B4560-CB1A-4CEC-8484-1008F062F47E}" type="presParOf" srcId="{11DC482C-F586-457D-95DB-C72837F37D15}" destId="{C52937F9-2789-483D-A59A-B0F9AA77E99F}" srcOrd="6" destOrd="0" presId="urn:microsoft.com/office/officeart/2005/8/layout/vProcess5"/>
    <dgm:cxn modelId="{64F21136-98CB-4296-843C-91D47D6BC49B}" type="presParOf" srcId="{11DC482C-F586-457D-95DB-C72837F37D15}" destId="{ABA61639-548E-4036-B60C-3DE63852B104}" srcOrd="7" destOrd="0" presId="urn:microsoft.com/office/officeart/2005/8/layout/vProcess5"/>
    <dgm:cxn modelId="{7D252ECE-F2E2-4B75-8F89-0D0204532E14}" type="presParOf" srcId="{11DC482C-F586-457D-95DB-C72837F37D15}" destId="{AE59F2D9-F594-4234-828C-FBF796CC0D93}" srcOrd="8" destOrd="0" presId="urn:microsoft.com/office/officeart/2005/8/layout/vProcess5"/>
    <dgm:cxn modelId="{CFFA44AC-3B75-4C6E-AA22-17FCAB113EF8}" type="presParOf" srcId="{11DC482C-F586-457D-95DB-C72837F37D15}" destId="{20E4A8E9-3EEA-42B2-8FE2-6C0B3AF9635E}" srcOrd="9" destOrd="0" presId="urn:microsoft.com/office/officeart/2005/8/layout/vProcess5"/>
    <dgm:cxn modelId="{799D33E1-E3F4-4B57-B9DE-0B2ECE47BE73}" type="presParOf" srcId="{11DC482C-F586-457D-95DB-C72837F37D15}" destId="{F761C647-AB6B-4C40-9D32-5EC975FB7F5F}" srcOrd="10" destOrd="0" presId="urn:microsoft.com/office/officeart/2005/8/layout/vProcess5"/>
    <dgm:cxn modelId="{301B9C2F-2524-4F59-8C49-8FF7E487B1D2}" type="presParOf" srcId="{11DC482C-F586-457D-95DB-C72837F37D15}" destId="{E80823D5-16D4-471D-800F-BAC270892DC7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91BFBF-E4D1-48C6-A730-1ECF653E905F}" type="doc">
      <dgm:prSet loTypeId="urn:microsoft.com/office/officeart/2005/8/layout/vProcess5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pt-BR"/>
        </a:p>
      </dgm:t>
    </dgm:pt>
    <dgm:pt modelId="{7FF34CD6-169E-43D5-9CA4-17FBD94C7342}">
      <dgm:prSet phldrT="[Texto]" custT="1"/>
      <dgm:spPr>
        <a:solidFill>
          <a:srgbClr val="033F0E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sz="1300" b="1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Simplificação e racionalização nos processos de análise e concessão de crédito;</a:t>
          </a:r>
          <a:endParaRPr lang="pt-BR" sz="1300" b="1" dirty="0">
            <a:solidFill>
              <a:srgbClr val="FBB914"/>
            </a:solidFill>
          </a:endParaRPr>
        </a:p>
      </dgm:t>
    </dgm:pt>
    <dgm:pt modelId="{F1EA5DD0-83B5-451F-9205-5F89C0D05368}" type="parTrans" cxnId="{7678207A-A8ED-4918-A695-915AAB944B4A}">
      <dgm:prSet/>
      <dgm:spPr/>
      <dgm:t>
        <a:bodyPr/>
        <a:lstStyle/>
        <a:p>
          <a:endParaRPr lang="pt-BR"/>
        </a:p>
      </dgm:t>
    </dgm:pt>
    <dgm:pt modelId="{5C6C55C2-2495-49D5-9110-AB6F07DF152D}" type="sibTrans" cxnId="{7678207A-A8ED-4918-A695-915AAB944B4A}">
      <dgm:prSet/>
      <dgm:spPr/>
      <dgm:t>
        <a:bodyPr/>
        <a:lstStyle/>
        <a:p>
          <a:endParaRPr lang="pt-BR"/>
        </a:p>
      </dgm:t>
    </dgm:pt>
    <dgm:pt modelId="{E44AB5E2-C38A-4A49-9360-1D3E7CE2EDC6}">
      <dgm:prSet phldrT="[Texto]" custT="1"/>
      <dgm:spPr>
        <a:solidFill>
          <a:srgbClr val="FBB914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sz="1300" b="1" dirty="0">
              <a:solidFill>
                <a:srgbClr val="096C3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Implementação de soluções tecnológicas visando qualificar a assistência técnica; </a:t>
          </a:r>
          <a:endParaRPr lang="pt-BR" sz="1300" b="1" dirty="0">
            <a:solidFill>
              <a:srgbClr val="096C36"/>
            </a:solidFill>
          </a:endParaRPr>
        </a:p>
      </dgm:t>
    </dgm:pt>
    <dgm:pt modelId="{EBCD8AF4-AF2E-4AAC-AB05-C8261452BDE4}" type="parTrans" cxnId="{A6ED83DD-F6F6-4A64-B819-3ABA86A23423}">
      <dgm:prSet/>
      <dgm:spPr/>
      <dgm:t>
        <a:bodyPr/>
        <a:lstStyle/>
        <a:p>
          <a:endParaRPr lang="pt-BR"/>
        </a:p>
      </dgm:t>
    </dgm:pt>
    <dgm:pt modelId="{E094F22A-5D9F-457A-ACE6-7165CE20A667}" type="sibTrans" cxnId="{A6ED83DD-F6F6-4A64-B819-3ABA86A23423}">
      <dgm:prSet/>
      <dgm:spPr/>
      <dgm:t>
        <a:bodyPr/>
        <a:lstStyle/>
        <a:p>
          <a:endParaRPr lang="pt-BR"/>
        </a:p>
      </dgm:t>
    </dgm:pt>
    <dgm:pt modelId="{54816DCA-DFA1-4EC9-B230-77496BBA1381}">
      <dgm:prSet phldrT="[Texto]" custT="1"/>
      <dgm:spPr>
        <a:solidFill>
          <a:srgbClr val="033F0E"/>
        </a:solidFill>
      </dgm:spPr>
      <dgm:t>
        <a:bodyPr/>
        <a:lstStyle/>
        <a:p>
          <a:pPr>
            <a:buFont typeface="Wingdings" panose="05000000000000000000" pitchFamily="2" charset="2"/>
            <a:buNone/>
          </a:pPr>
          <a:r>
            <a:rPr lang="pt-BR" sz="1300" b="1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Amplificação de parcerias com SEBRAE.</a:t>
          </a:r>
          <a:endParaRPr lang="pt-BR" sz="1300" b="1" dirty="0">
            <a:solidFill>
              <a:srgbClr val="FBB914"/>
            </a:solidFill>
          </a:endParaRPr>
        </a:p>
      </dgm:t>
    </dgm:pt>
    <dgm:pt modelId="{092319B1-ED77-4AD1-A491-1752D39E8A7F}" type="parTrans" cxnId="{0C81A0DB-0F19-4A4A-A070-1DFE0EE78147}">
      <dgm:prSet/>
      <dgm:spPr/>
      <dgm:t>
        <a:bodyPr/>
        <a:lstStyle/>
        <a:p>
          <a:endParaRPr lang="pt-BR"/>
        </a:p>
      </dgm:t>
    </dgm:pt>
    <dgm:pt modelId="{B3E94B02-AA80-41B0-97D7-4877E251B4B6}" type="sibTrans" cxnId="{0C81A0DB-0F19-4A4A-A070-1DFE0EE78147}">
      <dgm:prSet/>
      <dgm:spPr/>
      <dgm:t>
        <a:bodyPr/>
        <a:lstStyle/>
        <a:p>
          <a:endParaRPr lang="pt-BR"/>
        </a:p>
      </dgm:t>
    </dgm:pt>
    <dgm:pt modelId="{41216E02-3D10-420A-B3FA-E226F17B247B}" type="pres">
      <dgm:prSet presAssocID="{1591BFBF-E4D1-48C6-A730-1ECF653E905F}" presName="outerComposite" presStyleCnt="0">
        <dgm:presLayoutVars>
          <dgm:chMax val="5"/>
          <dgm:dir/>
          <dgm:resizeHandles val="exact"/>
        </dgm:presLayoutVars>
      </dgm:prSet>
      <dgm:spPr/>
    </dgm:pt>
    <dgm:pt modelId="{FD9B6903-98CA-49D5-B620-5480A51BC548}" type="pres">
      <dgm:prSet presAssocID="{1591BFBF-E4D1-48C6-A730-1ECF653E905F}" presName="dummyMaxCanvas" presStyleCnt="0">
        <dgm:presLayoutVars/>
      </dgm:prSet>
      <dgm:spPr/>
    </dgm:pt>
    <dgm:pt modelId="{6DB2BAD2-7954-4BFE-A758-E08F79959F2F}" type="pres">
      <dgm:prSet presAssocID="{1591BFBF-E4D1-48C6-A730-1ECF653E905F}" presName="ThreeNodes_1" presStyleLbl="node1" presStyleIdx="0" presStyleCnt="3" custLinFactNeighborX="-556" custLinFactNeighborY="-6911">
        <dgm:presLayoutVars>
          <dgm:bulletEnabled val="1"/>
        </dgm:presLayoutVars>
      </dgm:prSet>
      <dgm:spPr/>
    </dgm:pt>
    <dgm:pt modelId="{81EA9C91-6B5B-44B2-BB22-E41FC25AB943}" type="pres">
      <dgm:prSet presAssocID="{1591BFBF-E4D1-48C6-A730-1ECF653E905F}" presName="ThreeNodes_2" presStyleLbl="node1" presStyleIdx="1" presStyleCnt="3" custLinFactNeighborX="-578" custLinFactNeighborY="-1959">
        <dgm:presLayoutVars>
          <dgm:bulletEnabled val="1"/>
        </dgm:presLayoutVars>
      </dgm:prSet>
      <dgm:spPr/>
    </dgm:pt>
    <dgm:pt modelId="{01C9DA49-8282-425B-B7FA-D7B88B97E4E1}" type="pres">
      <dgm:prSet presAssocID="{1591BFBF-E4D1-48C6-A730-1ECF653E905F}" presName="ThreeNodes_3" presStyleLbl="node1" presStyleIdx="2" presStyleCnt="3" custScaleY="81750" custLinFactNeighborX="-916" custLinFactNeighborY="-9125">
        <dgm:presLayoutVars>
          <dgm:bulletEnabled val="1"/>
        </dgm:presLayoutVars>
      </dgm:prSet>
      <dgm:spPr/>
    </dgm:pt>
    <dgm:pt modelId="{BB482462-A408-467C-A806-BBB0384961C6}" type="pres">
      <dgm:prSet presAssocID="{1591BFBF-E4D1-48C6-A730-1ECF653E905F}" presName="ThreeConn_1-2" presStyleLbl="fgAccFollowNode1" presStyleIdx="0" presStyleCnt="2">
        <dgm:presLayoutVars>
          <dgm:bulletEnabled val="1"/>
        </dgm:presLayoutVars>
      </dgm:prSet>
      <dgm:spPr/>
    </dgm:pt>
    <dgm:pt modelId="{034D309F-CB08-46BA-8F36-8325D2AB8900}" type="pres">
      <dgm:prSet presAssocID="{1591BFBF-E4D1-48C6-A730-1ECF653E905F}" presName="ThreeConn_2-3" presStyleLbl="fgAccFollowNode1" presStyleIdx="1" presStyleCnt="2">
        <dgm:presLayoutVars>
          <dgm:bulletEnabled val="1"/>
        </dgm:presLayoutVars>
      </dgm:prSet>
      <dgm:spPr/>
    </dgm:pt>
    <dgm:pt modelId="{26C43F38-1F45-41F1-AFDE-C5C7C4C480AE}" type="pres">
      <dgm:prSet presAssocID="{1591BFBF-E4D1-48C6-A730-1ECF653E905F}" presName="ThreeNodes_1_text" presStyleLbl="node1" presStyleIdx="2" presStyleCnt="3">
        <dgm:presLayoutVars>
          <dgm:bulletEnabled val="1"/>
        </dgm:presLayoutVars>
      </dgm:prSet>
      <dgm:spPr/>
    </dgm:pt>
    <dgm:pt modelId="{F4C790AD-F308-4F74-9314-2D7550A6650C}" type="pres">
      <dgm:prSet presAssocID="{1591BFBF-E4D1-48C6-A730-1ECF653E905F}" presName="ThreeNodes_2_text" presStyleLbl="node1" presStyleIdx="2" presStyleCnt="3">
        <dgm:presLayoutVars>
          <dgm:bulletEnabled val="1"/>
        </dgm:presLayoutVars>
      </dgm:prSet>
      <dgm:spPr/>
    </dgm:pt>
    <dgm:pt modelId="{65B82BEE-863E-4D47-B392-B0AD406AE4B2}" type="pres">
      <dgm:prSet presAssocID="{1591BFBF-E4D1-48C6-A730-1ECF653E905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0BF98024-B460-4888-8AD7-84DC054733FC}" type="presOf" srcId="{54816DCA-DFA1-4EC9-B230-77496BBA1381}" destId="{65B82BEE-863E-4D47-B392-B0AD406AE4B2}" srcOrd="1" destOrd="0" presId="urn:microsoft.com/office/officeart/2005/8/layout/vProcess5"/>
    <dgm:cxn modelId="{94A7B538-38E0-44A0-9EDE-DFF4D2A79D6C}" type="presOf" srcId="{7FF34CD6-169E-43D5-9CA4-17FBD94C7342}" destId="{26C43F38-1F45-41F1-AFDE-C5C7C4C480AE}" srcOrd="1" destOrd="0" presId="urn:microsoft.com/office/officeart/2005/8/layout/vProcess5"/>
    <dgm:cxn modelId="{7678207A-A8ED-4918-A695-915AAB944B4A}" srcId="{1591BFBF-E4D1-48C6-A730-1ECF653E905F}" destId="{7FF34CD6-169E-43D5-9CA4-17FBD94C7342}" srcOrd="0" destOrd="0" parTransId="{F1EA5DD0-83B5-451F-9205-5F89C0D05368}" sibTransId="{5C6C55C2-2495-49D5-9110-AB6F07DF152D}"/>
    <dgm:cxn modelId="{8F69B77A-A775-43C9-B243-15971C3ED98E}" type="presOf" srcId="{5C6C55C2-2495-49D5-9110-AB6F07DF152D}" destId="{BB482462-A408-467C-A806-BBB0384961C6}" srcOrd="0" destOrd="0" presId="urn:microsoft.com/office/officeart/2005/8/layout/vProcess5"/>
    <dgm:cxn modelId="{ED4CB08C-5CAC-4A07-8F2B-76023D936F6B}" type="presOf" srcId="{7FF34CD6-169E-43D5-9CA4-17FBD94C7342}" destId="{6DB2BAD2-7954-4BFE-A758-E08F79959F2F}" srcOrd="0" destOrd="0" presId="urn:microsoft.com/office/officeart/2005/8/layout/vProcess5"/>
    <dgm:cxn modelId="{98A3CF99-0C70-4F7B-B4AF-40A60153756C}" type="presOf" srcId="{54816DCA-DFA1-4EC9-B230-77496BBA1381}" destId="{01C9DA49-8282-425B-B7FA-D7B88B97E4E1}" srcOrd="0" destOrd="0" presId="urn:microsoft.com/office/officeart/2005/8/layout/vProcess5"/>
    <dgm:cxn modelId="{9CBF61A8-DBEA-4914-A2A3-F7F31A51E87D}" type="presOf" srcId="{E44AB5E2-C38A-4A49-9360-1D3E7CE2EDC6}" destId="{F4C790AD-F308-4F74-9314-2D7550A6650C}" srcOrd="1" destOrd="0" presId="urn:microsoft.com/office/officeart/2005/8/layout/vProcess5"/>
    <dgm:cxn modelId="{755283B2-5E72-408F-9566-246307C6290A}" type="presOf" srcId="{E094F22A-5D9F-457A-ACE6-7165CE20A667}" destId="{034D309F-CB08-46BA-8F36-8325D2AB8900}" srcOrd="0" destOrd="0" presId="urn:microsoft.com/office/officeart/2005/8/layout/vProcess5"/>
    <dgm:cxn modelId="{55BDE6C1-C184-424E-9B90-4E645252571D}" type="presOf" srcId="{E44AB5E2-C38A-4A49-9360-1D3E7CE2EDC6}" destId="{81EA9C91-6B5B-44B2-BB22-E41FC25AB943}" srcOrd="0" destOrd="0" presId="urn:microsoft.com/office/officeart/2005/8/layout/vProcess5"/>
    <dgm:cxn modelId="{F1E37DC9-1108-418F-B8BB-D56F0620C225}" type="presOf" srcId="{1591BFBF-E4D1-48C6-A730-1ECF653E905F}" destId="{41216E02-3D10-420A-B3FA-E226F17B247B}" srcOrd="0" destOrd="0" presId="urn:microsoft.com/office/officeart/2005/8/layout/vProcess5"/>
    <dgm:cxn modelId="{0C81A0DB-0F19-4A4A-A070-1DFE0EE78147}" srcId="{1591BFBF-E4D1-48C6-A730-1ECF653E905F}" destId="{54816DCA-DFA1-4EC9-B230-77496BBA1381}" srcOrd="2" destOrd="0" parTransId="{092319B1-ED77-4AD1-A491-1752D39E8A7F}" sibTransId="{B3E94B02-AA80-41B0-97D7-4877E251B4B6}"/>
    <dgm:cxn modelId="{A6ED83DD-F6F6-4A64-B819-3ABA86A23423}" srcId="{1591BFBF-E4D1-48C6-A730-1ECF653E905F}" destId="{E44AB5E2-C38A-4A49-9360-1D3E7CE2EDC6}" srcOrd="1" destOrd="0" parTransId="{EBCD8AF4-AF2E-4AAC-AB05-C8261452BDE4}" sibTransId="{E094F22A-5D9F-457A-ACE6-7165CE20A667}"/>
    <dgm:cxn modelId="{98202F29-0EA6-499A-B745-B070A4060703}" type="presParOf" srcId="{41216E02-3D10-420A-B3FA-E226F17B247B}" destId="{FD9B6903-98CA-49D5-B620-5480A51BC548}" srcOrd="0" destOrd="0" presId="urn:microsoft.com/office/officeart/2005/8/layout/vProcess5"/>
    <dgm:cxn modelId="{C7DA3F99-34EC-4BA1-967B-CB9700759899}" type="presParOf" srcId="{41216E02-3D10-420A-B3FA-E226F17B247B}" destId="{6DB2BAD2-7954-4BFE-A758-E08F79959F2F}" srcOrd="1" destOrd="0" presId="urn:microsoft.com/office/officeart/2005/8/layout/vProcess5"/>
    <dgm:cxn modelId="{ED4B873E-31CC-4CCF-B173-6E7AE696F5BE}" type="presParOf" srcId="{41216E02-3D10-420A-B3FA-E226F17B247B}" destId="{81EA9C91-6B5B-44B2-BB22-E41FC25AB943}" srcOrd="2" destOrd="0" presId="urn:microsoft.com/office/officeart/2005/8/layout/vProcess5"/>
    <dgm:cxn modelId="{3C313FC0-8F45-4479-8EAC-D732DFBFA566}" type="presParOf" srcId="{41216E02-3D10-420A-B3FA-E226F17B247B}" destId="{01C9DA49-8282-425B-B7FA-D7B88B97E4E1}" srcOrd="3" destOrd="0" presId="urn:microsoft.com/office/officeart/2005/8/layout/vProcess5"/>
    <dgm:cxn modelId="{E1932E56-7755-439D-86CE-FCFEDE94078E}" type="presParOf" srcId="{41216E02-3D10-420A-B3FA-E226F17B247B}" destId="{BB482462-A408-467C-A806-BBB0384961C6}" srcOrd="4" destOrd="0" presId="urn:microsoft.com/office/officeart/2005/8/layout/vProcess5"/>
    <dgm:cxn modelId="{9DA431EC-D191-48B0-90B0-BE043FD56C8B}" type="presParOf" srcId="{41216E02-3D10-420A-B3FA-E226F17B247B}" destId="{034D309F-CB08-46BA-8F36-8325D2AB8900}" srcOrd="5" destOrd="0" presId="urn:microsoft.com/office/officeart/2005/8/layout/vProcess5"/>
    <dgm:cxn modelId="{A1D71817-774D-4A32-A88D-77E5BDBD5A0E}" type="presParOf" srcId="{41216E02-3D10-420A-B3FA-E226F17B247B}" destId="{26C43F38-1F45-41F1-AFDE-C5C7C4C480AE}" srcOrd="6" destOrd="0" presId="urn:microsoft.com/office/officeart/2005/8/layout/vProcess5"/>
    <dgm:cxn modelId="{C153552F-FC71-4489-867B-0763505EE8CF}" type="presParOf" srcId="{41216E02-3D10-420A-B3FA-E226F17B247B}" destId="{F4C790AD-F308-4F74-9314-2D7550A6650C}" srcOrd="7" destOrd="0" presId="urn:microsoft.com/office/officeart/2005/8/layout/vProcess5"/>
    <dgm:cxn modelId="{D3CD1FFF-1B58-4B60-974D-EE96B2A65779}" type="presParOf" srcId="{41216E02-3D10-420A-B3FA-E226F17B247B}" destId="{65B82BEE-863E-4D47-B392-B0AD406AE4B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4B2C87-EEDD-4CA1-8E0C-9D5166FA8BFF}">
      <dsp:nvSpPr>
        <dsp:cNvPr id="0" name=""/>
        <dsp:cNvSpPr/>
      </dsp:nvSpPr>
      <dsp:spPr>
        <a:xfrm>
          <a:off x="1663" y="1421562"/>
          <a:ext cx="2026712" cy="810684"/>
        </a:xfrm>
        <a:prstGeom prst="chevron">
          <a:avLst/>
        </a:prstGeom>
        <a:noFill/>
        <a:ln w="9525" cap="flat" cmpd="sng" algn="ctr">
          <a:solidFill>
            <a:srgbClr val="43713C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6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accent6">
                  <a:lumMod val="75000"/>
                </a:schemeClr>
              </a:solidFill>
            </a:rPr>
            <a:t>Investimento Fixo</a:t>
          </a:r>
        </a:p>
      </dsp:txBody>
      <dsp:txXfrm>
        <a:off x="407005" y="1421562"/>
        <a:ext cx="1216028" cy="810684"/>
      </dsp:txXfrm>
    </dsp:sp>
    <dsp:sp modelId="{D40B5C79-797A-4D62-9F65-612E653861E3}">
      <dsp:nvSpPr>
        <dsp:cNvPr id="0" name=""/>
        <dsp:cNvSpPr/>
      </dsp:nvSpPr>
      <dsp:spPr>
        <a:xfrm>
          <a:off x="1825704" y="1402228"/>
          <a:ext cx="2026712" cy="810684"/>
        </a:xfrm>
        <a:prstGeom prst="chevron">
          <a:avLst/>
        </a:prstGeom>
        <a:solidFill>
          <a:schemeClr val="accent6"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accent6">
                  <a:lumMod val="75000"/>
                </a:schemeClr>
              </a:solidFill>
            </a:rPr>
            <a:t>Investimento Misto</a:t>
          </a:r>
        </a:p>
      </dsp:txBody>
      <dsp:txXfrm>
        <a:off x="2231046" y="1402228"/>
        <a:ext cx="1216028" cy="810684"/>
      </dsp:txXfrm>
    </dsp:sp>
    <dsp:sp modelId="{D892B940-6D90-468A-9F60-7B4221E60CE6}">
      <dsp:nvSpPr>
        <dsp:cNvPr id="0" name=""/>
        <dsp:cNvSpPr/>
      </dsp:nvSpPr>
      <dsp:spPr>
        <a:xfrm>
          <a:off x="3649745" y="1402228"/>
          <a:ext cx="2026712" cy="810684"/>
        </a:xfrm>
        <a:prstGeom prst="chevron">
          <a:avLst/>
        </a:prstGeom>
        <a:noFill/>
        <a:ln w="9525" cap="flat" cmpd="sng" algn="ctr">
          <a:solidFill>
            <a:srgbClr val="43713C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6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accent6">
                  <a:lumMod val="75000"/>
                </a:schemeClr>
              </a:solidFill>
            </a:rPr>
            <a:t>Capital de Giro (isolado)</a:t>
          </a:r>
        </a:p>
      </dsp:txBody>
      <dsp:txXfrm>
        <a:off x="4055087" y="1402228"/>
        <a:ext cx="1216028" cy="810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BFF7F8-BEDE-4D51-A894-E1EB70445B30}">
      <dsp:nvSpPr>
        <dsp:cNvPr id="0" name=""/>
        <dsp:cNvSpPr/>
      </dsp:nvSpPr>
      <dsp:spPr>
        <a:xfrm>
          <a:off x="346418" y="935378"/>
          <a:ext cx="1751945" cy="1751945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n-lt"/>
              <a:ea typeface="+mn-lt"/>
              <a:cs typeface="+mn-lt"/>
            </a:rPr>
            <a:t>Taxa de </a:t>
          </a:r>
          <a:r>
            <a:rPr lang="en-US" sz="1800" b="1" kern="1200" dirty="0" err="1">
              <a:latin typeface="+mn-lt"/>
              <a:ea typeface="+mn-lt"/>
              <a:cs typeface="+mn-lt"/>
            </a:rPr>
            <a:t>juros</a:t>
          </a:r>
          <a:r>
            <a:rPr lang="en-US" sz="1800" b="1" kern="1200" dirty="0">
              <a:latin typeface="+mn-lt"/>
              <a:ea typeface="+mn-lt"/>
              <a:cs typeface="+mn-lt"/>
            </a:rPr>
            <a:t> de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FBB914"/>
              </a:solidFill>
              <a:latin typeface="+mn-lt"/>
              <a:ea typeface="+mn-lt"/>
              <a:cs typeface="+mn-lt"/>
            </a:rPr>
            <a:t>5% </a:t>
          </a:r>
          <a:r>
            <a:rPr lang="en-US" sz="2400" b="1" kern="1200" dirty="0" err="1">
              <a:solidFill>
                <a:srgbClr val="FBB914"/>
              </a:solidFill>
              <a:latin typeface="+mn-lt"/>
              <a:ea typeface="+mn-lt"/>
              <a:cs typeface="+mn-lt"/>
            </a:rPr>
            <a:t>a.a</a:t>
          </a:r>
          <a:endParaRPr lang="pt-BR" sz="2400" kern="1200" dirty="0">
            <a:solidFill>
              <a:srgbClr val="FBB914"/>
            </a:solidFill>
            <a:latin typeface="+mn-lt"/>
          </a:endParaRPr>
        </a:p>
      </dsp:txBody>
      <dsp:txXfrm>
        <a:off x="602984" y="1191944"/>
        <a:ext cx="1238813" cy="1238813"/>
      </dsp:txXfrm>
    </dsp:sp>
    <dsp:sp modelId="{27C92814-4369-4E3E-ABC5-A1F94902DFC4}">
      <dsp:nvSpPr>
        <dsp:cNvPr id="0" name=""/>
        <dsp:cNvSpPr/>
      </dsp:nvSpPr>
      <dsp:spPr>
        <a:xfrm rot="10414">
          <a:off x="2257140" y="1729388"/>
          <a:ext cx="46195" cy="1703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700" kern="1200"/>
        </a:p>
      </dsp:txBody>
      <dsp:txXfrm>
        <a:off x="2257140" y="1763434"/>
        <a:ext cx="32337" cy="102200"/>
      </dsp:txXfrm>
    </dsp:sp>
    <dsp:sp modelId="{02FC6D29-72E8-4999-8661-D13454D2041D}">
      <dsp:nvSpPr>
        <dsp:cNvPr id="0" name=""/>
        <dsp:cNvSpPr/>
      </dsp:nvSpPr>
      <dsp:spPr>
        <a:xfrm>
          <a:off x="2451518" y="941755"/>
          <a:ext cx="1751945" cy="1751945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1" kern="1200" dirty="0">
              <a:latin typeface="Calibri "/>
              <a:ea typeface="+mn-lt"/>
              <a:cs typeface="+mn-lt"/>
            </a:rPr>
            <a:t>Índice Nacional de Preços ao Consumidor (INPC)</a:t>
          </a:r>
          <a:endParaRPr lang="pt-BR" sz="1700" kern="1200" dirty="0"/>
        </a:p>
      </dsp:txBody>
      <dsp:txXfrm>
        <a:off x="2708084" y="1198321"/>
        <a:ext cx="1238813" cy="12388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7A89E9-6CAE-4AEE-A857-C3BDE91BB2F5}">
      <dsp:nvSpPr>
        <dsp:cNvPr id="0" name=""/>
        <dsp:cNvSpPr/>
      </dsp:nvSpPr>
      <dsp:spPr>
        <a:xfrm>
          <a:off x="1920154" y="0"/>
          <a:ext cx="5976664" cy="5976664"/>
        </a:xfrm>
        <a:prstGeom prst="quadArrow">
          <a:avLst>
            <a:gd name="adj1" fmla="val 2000"/>
            <a:gd name="adj2" fmla="val 4000"/>
            <a:gd name="adj3" fmla="val 5000"/>
          </a:avLst>
        </a:prstGeom>
        <a:gradFill rotWithShape="0">
          <a:gsLst>
            <a:gs pos="0">
              <a:schemeClr val="accent6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8279C1B-6CC1-4351-9BB9-F81886E192F2}">
      <dsp:nvSpPr>
        <dsp:cNvPr id="0" name=""/>
        <dsp:cNvSpPr/>
      </dsp:nvSpPr>
      <dsp:spPr>
        <a:xfrm>
          <a:off x="2095306" y="388483"/>
          <a:ext cx="2817327" cy="2390665"/>
        </a:xfrm>
        <a:prstGeom prst="roundRect">
          <a:avLst/>
        </a:prstGeom>
        <a:solidFill>
          <a:srgbClr val="43713C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rgbClr val="FFC000"/>
              </a:solidFill>
              <a:latin typeface="+mn-lt"/>
            </a:rPr>
            <a:t>Confere tratamento diferenciado e favorecido às microempresas e às pequenas empresas, consolidando os pequenos negócios como agentes de sustentação, de transformação e de desenvolvimento da economia nacional;</a:t>
          </a:r>
        </a:p>
      </dsp:txBody>
      <dsp:txXfrm>
        <a:off x="2212009" y="505186"/>
        <a:ext cx="2583921" cy="2157259"/>
      </dsp:txXfrm>
    </dsp:sp>
    <dsp:sp modelId="{1FF31545-A094-46FB-AFB8-DB266C20ACF0}">
      <dsp:nvSpPr>
        <dsp:cNvPr id="0" name=""/>
        <dsp:cNvSpPr/>
      </dsp:nvSpPr>
      <dsp:spPr>
        <a:xfrm>
          <a:off x="4986075" y="388483"/>
          <a:ext cx="2653853" cy="239066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latin typeface="+mn-lt"/>
            </a:rPr>
            <a:t>Concessão de crédito para capital de giro, incluindo as despesas operacionais (salário dos funcionários, pagamento de contas, compra de matérias-primas, mercadorias, etc.);</a:t>
          </a:r>
        </a:p>
      </dsp:txBody>
      <dsp:txXfrm>
        <a:off x="5102778" y="505186"/>
        <a:ext cx="2420447" cy="2157259"/>
      </dsp:txXfrm>
    </dsp:sp>
    <dsp:sp modelId="{70E53E2C-2397-48A1-B7B3-C691BC9CDD9D}">
      <dsp:nvSpPr>
        <dsp:cNvPr id="0" name=""/>
        <dsp:cNvSpPr/>
      </dsp:nvSpPr>
      <dsp:spPr>
        <a:xfrm>
          <a:off x="2346553" y="3202272"/>
          <a:ext cx="2390665" cy="239066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rPr>
            <a:t>Linha de crédito amparada nas regras do Programa Nacional de Apoio às Microempresas e Empresas de Pequeno Porte (PRONAMPE);</a:t>
          </a:r>
          <a:endParaRPr lang="pt-BR" sz="1600" b="1" kern="1200" dirty="0">
            <a:latin typeface="+mn-lt"/>
          </a:endParaRPr>
        </a:p>
      </dsp:txBody>
      <dsp:txXfrm>
        <a:off x="2463256" y="3318975"/>
        <a:ext cx="2157259" cy="2157259"/>
      </dsp:txXfrm>
    </dsp:sp>
    <dsp:sp modelId="{73F0806C-89D8-4EB1-AE7A-8F3C781D8949}">
      <dsp:nvSpPr>
        <dsp:cNvPr id="0" name=""/>
        <dsp:cNvSpPr/>
      </dsp:nvSpPr>
      <dsp:spPr>
        <a:xfrm>
          <a:off x="5117669" y="3197515"/>
          <a:ext cx="2390665" cy="2390665"/>
        </a:xfrm>
        <a:prstGeom prst="roundRect">
          <a:avLst/>
        </a:prstGeom>
        <a:solidFill>
          <a:srgbClr val="43713C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rgbClr val="FFC000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rPr>
            <a:t>Capital de giro para dar fôlego que as MPEs necessitam. </a:t>
          </a:r>
          <a:endParaRPr lang="pt-BR" sz="1600" b="1" kern="1200" dirty="0">
            <a:solidFill>
              <a:srgbClr val="FFC000"/>
            </a:solidFill>
            <a:latin typeface="+mn-lt"/>
          </a:endParaRPr>
        </a:p>
      </dsp:txBody>
      <dsp:txXfrm>
        <a:off x="5234372" y="3314218"/>
        <a:ext cx="2157259" cy="21572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CEFB1E-1881-407C-ACF9-DEE81D14326C}">
      <dsp:nvSpPr>
        <dsp:cNvPr id="0" name=""/>
        <dsp:cNvSpPr/>
      </dsp:nvSpPr>
      <dsp:spPr>
        <a:xfrm>
          <a:off x="1856945" y="2132016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033F0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Seguro - garantia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2091271" y="2333226"/>
        <a:ext cx="1044206" cy="896633"/>
      </dsp:txXfrm>
    </dsp:sp>
    <dsp:sp modelId="{02B89263-8D69-4A49-A48B-CF1B8C3D6775}">
      <dsp:nvSpPr>
        <dsp:cNvPr id="0" name=""/>
        <dsp:cNvSpPr/>
      </dsp:nvSpPr>
      <dsp:spPr>
        <a:xfrm>
          <a:off x="1791726" y="2732271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EBCD9E3-4578-479D-BEA2-3C044ACDF75D}">
      <dsp:nvSpPr>
        <dsp:cNvPr id="0" name=""/>
        <dsp:cNvSpPr/>
      </dsp:nvSpPr>
      <dsp:spPr>
        <a:xfrm>
          <a:off x="484962" y="1424254"/>
          <a:ext cx="1512858" cy="1299053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CBDBD5-4D4F-45BE-B91D-42825E53569B}">
      <dsp:nvSpPr>
        <dsp:cNvPr id="0" name=""/>
        <dsp:cNvSpPr/>
      </dsp:nvSpPr>
      <dsp:spPr>
        <a:xfrm>
          <a:off x="1490116" y="2559913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A97479B-5259-444C-A0FB-6231BF40DD6D}">
      <dsp:nvSpPr>
        <dsp:cNvPr id="0" name=""/>
        <dsp:cNvSpPr/>
      </dsp:nvSpPr>
      <dsp:spPr>
        <a:xfrm>
          <a:off x="5595205" y="2866066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59AE4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Fiança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5829531" y="3067276"/>
        <a:ext cx="1044206" cy="896633"/>
      </dsp:txXfrm>
    </dsp:sp>
    <dsp:sp modelId="{79C7008A-3BD0-42AD-B0A5-9D8F0E192706}">
      <dsp:nvSpPr>
        <dsp:cNvPr id="0" name=""/>
        <dsp:cNvSpPr/>
      </dsp:nvSpPr>
      <dsp:spPr>
        <a:xfrm>
          <a:off x="4098714" y="2553058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E49D31D-F070-4440-BB88-4F7363D1C7A1}">
      <dsp:nvSpPr>
        <dsp:cNvPr id="0" name=""/>
        <dsp:cNvSpPr/>
      </dsp:nvSpPr>
      <dsp:spPr>
        <a:xfrm>
          <a:off x="4346872" y="2083884"/>
          <a:ext cx="1512858" cy="1299053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7740A2-2AA2-4DE7-89B6-6989273A9272}">
      <dsp:nvSpPr>
        <dsp:cNvPr id="0" name=""/>
        <dsp:cNvSpPr/>
      </dsp:nvSpPr>
      <dsp:spPr>
        <a:xfrm>
          <a:off x="4395510" y="2726885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E6149A6-9FAD-4C3B-BCDF-B759B0E81F9E}">
      <dsp:nvSpPr>
        <dsp:cNvPr id="0" name=""/>
        <dsp:cNvSpPr/>
      </dsp:nvSpPr>
      <dsp:spPr>
        <a:xfrm>
          <a:off x="1786854" y="706421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59AE4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Recebíveis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2021180" y="907631"/>
        <a:ext cx="1044206" cy="896633"/>
      </dsp:txXfrm>
    </dsp:sp>
    <dsp:sp modelId="{B1435E89-1F25-44B6-90CF-B2D15922D87B}">
      <dsp:nvSpPr>
        <dsp:cNvPr id="0" name=""/>
        <dsp:cNvSpPr/>
      </dsp:nvSpPr>
      <dsp:spPr>
        <a:xfrm>
          <a:off x="2785592" y="733012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6A8356D-192E-4E91-A0FA-8E51F6F48D3C}">
      <dsp:nvSpPr>
        <dsp:cNvPr id="0" name=""/>
        <dsp:cNvSpPr/>
      </dsp:nvSpPr>
      <dsp:spPr>
        <a:xfrm>
          <a:off x="3088747" y="16586"/>
          <a:ext cx="1512858" cy="1267421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FCB4211-E7AD-4DA5-ABCD-558C15A86D99}">
      <dsp:nvSpPr>
        <dsp:cNvPr id="0" name=""/>
        <dsp:cNvSpPr/>
      </dsp:nvSpPr>
      <dsp:spPr>
        <a:xfrm>
          <a:off x="3100035" y="568488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3FE5B4A-37EC-428C-9276-33425CACCDA0}">
      <dsp:nvSpPr>
        <dsp:cNvPr id="0" name=""/>
        <dsp:cNvSpPr/>
      </dsp:nvSpPr>
      <dsp:spPr>
        <a:xfrm>
          <a:off x="4416962" y="662706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033F0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Hipoteca 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4651288" y="863916"/>
        <a:ext cx="1044206" cy="896633"/>
      </dsp:txXfrm>
    </dsp:sp>
    <dsp:sp modelId="{6B788C85-5B46-4D8A-876E-5D6168F71850}">
      <dsp:nvSpPr>
        <dsp:cNvPr id="0" name=""/>
        <dsp:cNvSpPr/>
      </dsp:nvSpPr>
      <dsp:spPr>
        <a:xfrm>
          <a:off x="5667723" y="1288280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D691937-3CD8-4078-AD7D-0B2C3AEDE3B3}">
      <dsp:nvSpPr>
        <dsp:cNvPr id="0" name=""/>
        <dsp:cNvSpPr/>
      </dsp:nvSpPr>
      <dsp:spPr>
        <a:xfrm>
          <a:off x="5648764" y="1403832"/>
          <a:ext cx="1512858" cy="1299053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8FF31B-7F71-44BB-9F59-E358F11043F8}">
      <dsp:nvSpPr>
        <dsp:cNvPr id="0" name=""/>
        <dsp:cNvSpPr/>
      </dsp:nvSpPr>
      <dsp:spPr>
        <a:xfrm>
          <a:off x="5955696" y="1466025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931600D-CC69-4A56-A72D-46A02907D8B6}">
      <dsp:nvSpPr>
        <dsp:cNvPr id="0" name=""/>
        <dsp:cNvSpPr/>
      </dsp:nvSpPr>
      <dsp:spPr>
        <a:xfrm>
          <a:off x="5648764" y="0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59AE4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Aval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5883090" y="201210"/>
        <a:ext cx="1044206" cy="896633"/>
      </dsp:txXfrm>
    </dsp:sp>
    <dsp:sp modelId="{2690E214-5E19-4378-8768-F3E9DA55D49D}">
      <dsp:nvSpPr>
        <dsp:cNvPr id="0" name=""/>
        <dsp:cNvSpPr/>
      </dsp:nvSpPr>
      <dsp:spPr>
        <a:xfrm>
          <a:off x="6969616" y="589054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7888041-0FE3-4F14-80D5-CC1CAA400D90}">
      <dsp:nvSpPr>
        <dsp:cNvPr id="0" name=""/>
        <dsp:cNvSpPr/>
      </dsp:nvSpPr>
      <dsp:spPr>
        <a:xfrm>
          <a:off x="6962396" y="731543"/>
          <a:ext cx="1512858" cy="129905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6D6BDD9-410D-461D-B416-8C5F436CB052}">
      <dsp:nvSpPr>
        <dsp:cNvPr id="0" name=""/>
        <dsp:cNvSpPr/>
      </dsp:nvSpPr>
      <dsp:spPr>
        <a:xfrm>
          <a:off x="7264005" y="760433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E15E8F0-2804-42EE-BED6-E3C87B80C572}">
      <dsp:nvSpPr>
        <dsp:cNvPr id="0" name=""/>
        <dsp:cNvSpPr/>
      </dsp:nvSpPr>
      <dsp:spPr>
        <a:xfrm>
          <a:off x="6950657" y="2126072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033F0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Alienação Fiduciária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7184983" y="2327282"/>
        <a:ext cx="1044206" cy="896633"/>
      </dsp:txXfrm>
    </dsp:sp>
    <dsp:sp modelId="{D1384AF0-01D9-4034-8FCA-1E1FABF7995A}">
      <dsp:nvSpPr>
        <dsp:cNvPr id="0" name=""/>
        <dsp:cNvSpPr/>
      </dsp:nvSpPr>
      <dsp:spPr>
        <a:xfrm>
          <a:off x="7262401" y="3303208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CC22912-508F-4070-9BA8-58B29A974F96}">
      <dsp:nvSpPr>
        <dsp:cNvPr id="0" name=""/>
        <dsp:cNvSpPr/>
      </dsp:nvSpPr>
      <dsp:spPr>
        <a:xfrm>
          <a:off x="3140884" y="1375429"/>
          <a:ext cx="1512858" cy="1299053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403E735-4C9F-41D0-B387-EDFCD3F9D0EF}">
      <dsp:nvSpPr>
        <dsp:cNvPr id="0" name=""/>
        <dsp:cNvSpPr/>
      </dsp:nvSpPr>
      <dsp:spPr>
        <a:xfrm>
          <a:off x="6981648" y="3446677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B812A5A-CD01-419C-9380-28A4D6A27949}">
      <dsp:nvSpPr>
        <dsp:cNvPr id="0" name=""/>
        <dsp:cNvSpPr/>
      </dsp:nvSpPr>
      <dsp:spPr>
        <a:xfrm>
          <a:off x="3044177" y="2803676"/>
          <a:ext cx="1512858" cy="1299053"/>
        </a:xfrm>
        <a:prstGeom prst="hexagon">
          <a:avLst>
            <a:gd name="adj" fmla="val 25000"/>
            <a:gd name="vf" fmla="val 115470"/>
          </a:avLst>
        </a:prstGeom>
        <a:solidFill>
          <a:srgbClr val="59AE4E"/>
        </a:solid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Penhor</a:t>
          </a:r>
          <a:endParaRPr lang="pt-BR" sz="1400" kern="1200" dirty="0">
            <a:solidFill>
              <a:schemeClr val="bg1"/>
            </a:solidFill>
          </a:endParaRPr>
        </a:p>
      </dsp:txBody>
      <dsp:txXfrm>
        <a:off x="3278503" y="3004886"/>
        <a:ext cx="1044206" cy="896633"/>
      </dsp:txXfrm>
    </dsp:sp>
    <dsp:sp modelId="{BBB09269-89D9-41B2-9E06-EB6E402CBBC5}">
      <dsp:nvSpPr>
        <dsp:cNvPr id="0" name=""/>
        <dsp:cNvSpPr/>
      </dsp:nvSpPr>
      <dsp:spPr>
        <a:xfrm>
          <a:off x="3099233" y="3444229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FE9B9D1-90A8-40D8-8326-A091C0007056}">
      <dsp:nvSpPr>
        <dsp:cNvPr id="0" name=""/>
        <dsp:cNvSpPr/>
      </dsp:nvSpPr>
      <dsp:spPr>
        <a:xfrm>
          <a:off x="1743087" y="3525916"/>
          <a:ext cx="1512858" cy="1299053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rgbClr val="096C36"/>
          </a:solidFill>
          <a:prstDash val="solid"/>
          <a:miter lim="800000"/>
        </a:ln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BAF00AF-6944-45D1-A6BB-6EBFFEB01187}">
      <dsp:nvSpPr>
        <dsp:cNvPr id="0" name=""/>
        <dsp:cNvSpPr/>
      </dsp:nvSpPr>
      <dsp:spPr>
        <a:xfrm>
          <a:off x="2783987" y="3608752"/>
          <a:ext cx="176473" cy="15228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9F244-EE6C-4903-9C8B-03FF5CEA0951}">
      <dsp:nvSpPr>
        <dsp:cNvPr id="0" name=""/>
        <dsp:cNvSpPr/>
      </dsp:nvSpPr>
      <dsp:spPr>
        <a:xfrm>
          <a:off x="-372393" y="4738"/>
          <a:ext cx="5328591" cy="699922"/>
        </a:xfrm>
        <a:prstGeom prst="roundRect">
          <a:avLst>
            <a:gd name="adj" fmla="val 10000"/>
          </a:avLst>
        </a:prstGeom>
        <a:solidFill>
          <a:srgbClr val="033F0E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500" b="1" kern="1200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Publicidade relativas à ampla divulgação dos produtos e linhas de créditos em canais digitais;</a:t>
          </a:r>
          <a:endParaRPr lang="pt-BR" sz="1500" b="1" kern="1200" dirty="0">
            <a:solidFill>
              <a:srgbClr val="FBB914"/>
            </a:solidFill>
          </a:endParaRPr>
        </a:p>
      </dsp:txBody>
      <dsp:txXfrm>
        <a:off x="-351893" y="25238"/>
        <a:ext cx="4320823" cy="658922"/>
      </dsp:txXfrm>
    </dsp:sp>
    <dsp:sp modelId="{79F1218D-ED12-4760-BA19-E00C8FD1C50F}">
      <dsp:nvSpPr>
        <dsp:cNvPr id="0" name=""/>
        <dsp:cNvSpPr/>
      </dsp:nvSpPr>
      <dsp:spPr>
        <a:xfrm>
          <a:off x="-103577" y="846079"/>
          <a:ext cx="5280421" cy="699922"/>
        </a:xfrm>
        <a:prstGeom prst="roundRect">
          <a:avLst>
            <a:gd name="adj" fmla="val 10000"/>
          </a:avLst>
        </a:prstGeom>
        <a:solidFill>
          <a:srgbClr val="FBB914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500" b="1" kern="1200" dirty="0">
              <a:solidFill>
                <a:srgbClr val="096C3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Mídia eletrônica e jornalística;</a:t>
          </a:r>
          <a:endParaRPr lang="pt-BR" sz="1500" b="1" kern="1200" dirty="0">
            <a:solidFill>
              <a:srgbClr val="096C36"/>
            </a:solidFill>
          </a:endParaRPr>
        </a:p>
      </dsp:txBody>
      <dsp:txXfrm>
        <a:off x="-83077" y="866579"/>
        <a:ext cx="4233639" cy="658922"/>
      </dsp:txXfrm>
    </dsp:sp>
    <dsp:sp modelId="{16FFB33C-CD8B-48F7-BAA9-BEB1124F6739}">
      <dsp:nvSpPr>
        <dsp:cNvPr id="0" name=""/>
        <dsp:cNvSpPr/>
      </dsp:nvSpPr>
      <dsp:spPr>
        <a:xfrm>
          <a:off x="305488" y="1673260"/>
          <a:ext cx="5071796" cy="699922"/>
        </a:xfrm>
        <a:prstGeom prst="roundRect">
          <a:avLst>
            <a:gd name="adj" fmla="val 10000"/>
          </a:avLst>
        </a:prstGeom>
        <a:solidFill>
          <a:srgbClr val="033F0E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500" b="1" kern="1200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Reuniões técnicas e parcerias com entes governamentais;</a:t>
          </a:r>
          <a:endParaRPr lang="pt-BR" sz="1500" b="1" kern="1200" dirty="0">
            <a:solidFill>
              <a:srgbClr val="FBB914"/>
            </a:solidFill>
          </a:endParaRPr>
        </a:p>
      </dsp:txBody>
      <dsp:txXfrm>
        <a:off x="325988" y="1693760"/>
        <a:ext cx="4071092" cy="658922"/>
      </dsp:txXfrm>
    </dsp:sp>
    <dsp:sp modelId="{AF44BFF2-DB50-4535-95C6-1E1E7D143903}">
      <dsp:nvSpPr>
        <dsp:cNvPr id="0" name=""/>
        <dsp:cNvSpPr/>
      </dsp:nvSpPr>
      <dsp:spPr>
        <a:xfrm>
          <a:off x="536599" y="2481544"/>
          <a:ext cx="5323604" cy="699922"/>
        </a:xfrm>
        <a:prstGeom prst="roundRect">
          <a:avLst>
            <a:gd name="adj" fmla="val 10000"/>
          </a:avLst>
        </a:prstGeom>
        <a:solidFill>
          <a:srgbClr val="FBB914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500" b="1" kern="1200">
              <a:solidFill>
                <a:srgbClr val="096C3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FNO Itinerante nos estados;</a:t>
          </a:r>
          <a:endParaRPr lang="pt-BR" sz="1500" b="1" kern="1200" dirty="0">
            <a:solidFill>
              <a:srgbClr val="096C36"/>
            </a:solidFill>
          </a:endParaRPr>
        </a:p>
      </dsp:txBody>
      <dsp:txXfrm>
        <a:off x="557099" y="2502044"/>
        <a:ext cx="4268597" cy="658922"/>
      </dsp:txXfrm>
    </dsp:sp>
    <dsp:sp modelId="{2890BEA2-D430-45E7-AF6D-5C5DEBA2E238}">
      <dsp:nvSpPr>
        <dsp:cNvPr id="0" name=""/>
        <dsp:cNvSpPr/>
      </dsp:nvSpPr>
      <dsp:spPr>
        <a:xfrm>
          <a:off x="3809170" y="536077"/>
          <a:ext cx="454949" cy="454949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3911534" y="536077"/>
        <a:ext cx="250221" cy="342349"/>
      </dsp:txXfrm>
    </dsp:sp>
    <dsp:sp modelId="{C52937F9-2789-483D-A59A-B0F9AA77E99F}">
      <dsp:nvSpPr>
        <dsp:cNvPr id="0" name=""/>
        <dsp:cNvSpPr/>
      </dsp:nvSpPr>
      <dsp:spPr>
        <a:xfrm>
          <a:off x="4166186" y="1363258"/>
          <a:ext cx="454949" cy="454949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4268550" y="1363258"/>
        <a:ext cx="250221" cy="342349"/>
      </dsp:txXfrm>
    </dsp:sp>
    <dsp:sp modelId="{ABA61639-548E-4036-B60C-3DE63852B104}">
      <dsp:nvSpPr>
        <dsp:cNvPr id="0" name=""/>
        <dsp:cNvSpPr/>
      </dsp:nvSpPr>
      <dsp:spPr>
        <a:xfrm>
          <a:off x="4517873" y="2190440"/>
          <a:ext cx="454949" cy="454949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000" kern="1200"/>
        </a:p>
      </dsp:txBody>
      <dsp:txXfrm>
        <a:off x="4620237" y="2190440"/>
        <a:ext cx="250221" cy="34234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2BAD2-7954-4BFE-A758-E08F79959F2F}">
      <dsp:nvSpPr>
        <dsp:cNvPr id="0" name=""/>
        <dsp:cNvSpPr/>
      </dsp:nvSpPr>
      <dsp:spPr>
        <a:xfrm>
          <a:off x="0" y="0"/>
          <a:ext cx="5224713" cy="789121"/>
        </a:xfrm>
        <a:prstGeom prst="roundRect">
          <a:avLst>
            <a:gd name="adj" fmla="val 10000"/>
          </a:avLst>
        </a:prstGeom>
        <a:solidFill>
          <a:srgbClr val="033F0E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300" b="1" kern="1200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Simplificação e racionalização nos processos de análise e concessão de crédito;</a:t>
          </a:r>
          <a:endParaRPr lang="pt-BR" sz="1300" b="1" kern="1200" dirty="0">
            <a:solidFill>
              <a:srgbClr val="FBB914"/>
            </a:solidFill>
          </a:endParaRPr>
        </a:p>
      </dsp:txBody>
      <dsp:txXfrm>
        <a:off x="23113" y="23113"/>
        <a:ext cx="4373189" cy="742895"/>
      </dsp:txXfrm>
    </dsp:sp>
    <dsp:sp modelId="{81EA9C91-6B5B-44B2-BB22-E41FC25AB943}">
      <dsp:nvSpPr>
        <dsp:cNvPr id="0" name=""/>
        <dsp:cNvSpPr/>
      </dsp:nvSpPr>
      <dsp:spPr>
        <a:xfrm>
          <a:off x="430805" y="905182"/>
          <a:ext cx="5224713" cy="789121"/>
        </a:xfrm>
        <a:prstGeom prst="roundRect">
          <a:avLst>
            <a:gd name="adj" fmla="val 10000"/>
          </a:avLst>
        </a:prstGeom>
        <a:solidFill>
          <a:srgbClr val="FBB914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300" b="1" kern="1200" dirty="0">
              <a:solidFill>
                <a:srgbClr val="096C3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Implementação de soluções tecnológicas visando qualificar a assistência técnica; </a:t>
          </a:r>
          <a:endParaRPr lang="pt-BR" sz="1300" b="1" kern="1200" dirty="0">
            <a:solidFill>
              <a:srgbClr val="096C36"/>
            </a:solidFill>
          </a:endParaRPr>
        </a:p>
      </dsp:txBody>
      <dsp:txXfrm>
        <a:off x="453918" y="928295"/>
        <a:ext cx="4204554" cy="742895"/>
      </dsp:txXfrm>
    </dsp:sp>
    <dsp:sp modelId="{01C9DA49-8282-425B-B7FA-D7B88B97E4E1}">
      <dsp:nvSpPr>
        <dsp:cNvPr id="0" name=""/>
        <dsp:cNvSpPr/>
      </dsp:nvSpPr>
      <dsp:spPr>
        <a:xfrm>
          <a:off x="874149" y="1841282"/>
          <a:ext cx="5224713" cy="645106"/>
        </a:xfrm>
        <a:prstGeom prst="roundRect">
          <a:avLst>
            <a:gd name="adj" fmla="val 10000"/>
          </a:avLst>
        </a:prstGeom>
        <a:solidFill>
          <a:srgbClr val="033F0E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1300" b="1" kern="1200" dirty="0">
              <a:solidFill>
                <a:srgbClr val="FBB914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Amplificação de parcerias com SEBRAE.</a:t>
          </a:r>
          <a:endParaRPr lang="pt-BR" sz="1300" b="1" kern="1200" dirty="0">
            <a:solidFill>
              <a:srgbClr val="FBB914"/>
            </a:solidFill>
          </a:endParaRPr>
        </a:p>
      </dsp:txBody>
      <dsp:txXfrm>
        <a:off x="893044" y="1860177"/>
        <a:ext cx="4212990" cy="607316"/>
      </dsp:txXfrm>
    </dsp:sp>
    <dsp:sp modelId="{BB482462-A408-467C-A806-BBB0384961C6}">
      <dsp:nvSpPr>
        <dsp:cNvPr id="0" name=""/>
        <dsp:cNvSpPr/>
      </dsp:nvSpPr>
      <dsp:spPr>
        <a:xfrm>
          <a:off x="4711784" y="598416"/>
          <a:ext cx="512928" cy="512928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300" kern="1200"/>
        </a:p>
      </dsp:txBody>
      <dsp:txXfrm>
        <a:off x="4827193" y="598416"/>
        <a:ext cx="282110" cy="385978"/>
      </dsp:txXfrm>
    </dsp:sp>
    <dsp:sp modelId="{034D309F-CB08-46BA-8F36-8325D2AB8900}">
      <dsp:nvSpPr>
        <dsp:cNvPr id="0" name=""/>
        <dsp:cNvSpPr/>
      </dsp:nvSpPr>
      <dsp:spPr>
        <a:xfrm>
          <a:off x="5172789" y="1513797"/>
          <a:ext cx="512928" cy="512928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300" kern="1200"/>
        </a:p>
      </dsp:txBody>
      <dsp:txXfrm>
        <a:off x="5288198" y="1513797"/>
        <a:ext cx="282110" cy="3859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9B17DD59-BE7F-446B-949B-6C430FC05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58C7261-AF43-4A2E-A7F9-01AFA80C0AF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B3DB9-9DA1-4ECF-A169-9CA9A69AF29D}" type="datetimeFigureOut">
              <a:rPr lang="pt-BR" smtClean="0"/>
              <a:t>23/09/2024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AEE7B6D-72DC-4E46-8D79-8DBAD779289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7CC976B-BEE7-49F2-98B1-BBB2B3BD50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6BBAB-1377-4058-8618-15FB9BE93A4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3010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5908" tIns="47954" rIns="95908" bIns="47954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6332"/>
          </a:xfrm>
          <a:prstGeom prst="rect">
            <a:avLst/>
          </a:prstGeom>
        </p:spPr>
        <p:txBody>
          <a:bodyPr vert="horz" lIns="95908" tIns="47954" rIns="95908" bIns="47954" rtlCol="0"/>
          <a:lstStyle>
            <a:lvl1pPr algn="r">
              <a:defRPr sz="1300"/>
            </a:lvl1pPr>
          </a:lstStyle>
          <a:p>
            <a:fld id="{0542BC94-CE92-473F-80A3-AA262FBE414D}" type="datetimeFigureOut">
              <a:rPr lang="pt-BR" smtClean="0"/>
              <a:pPr/>
              <a:t>23/09/2024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08" tIns="47954" rIns="95908" bIns="47954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5908" tIns="47954" rIns="95908" bIns="47954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5908" tIns="47954" rIns="95908" bIns="47954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6332"/>
          </a:xfrm>
          <a:prstGeom prst="rect">
            <a:avLst/>
          </a:prstGeom>
        </p:spPr>
        <p:txBody>
          <a:bodyPr vert="horz" lIns="95908" tIns="47954" rIns="95908" bIns="47954" rtlCol="0" anchor="b"/>
          <a:lstStyle>
            <a:lvl1pPr algn="r">
              <a:defRPr sz="1300"/>
            </a:lvl1pPr>
          </a:lstStyle>
          <a:p>
            <a:fld id="{060DFE3F-4F80-4CDE-B835-7855675A205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607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71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22238" y="744538"/>
            <a:ext cx="6613525" cy="3721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>
          <a:xfrm>
            <a:off x="692696" y="4747297"/>
            <a:ext cx="5486400" cy="4466987"/>
          </a:xfrm>
        </p:spPr>
        <p:txBody>
          <a:bodyPr>
            <a:normAutofit/>
          </a:bodyPr>
          <a:lstStyle/>
          <a:p>
            <a:pPr marL="342866" indent="-342866" algn="just">
              <a:buAutoNum type="arabicPeriod"/>
            </a:pPr>
            <a:r>
              <a:rPr lang="pt-BR" sz="1600"/>
              <a:t>Estruturar e Priorizar os estudos de pesquisas com os projetos de desenvolvimento / cadeias produtivas</a:t>
            </a:r>
          </a:p>
          <a:p>
            <a:pPr marL="342866" indent="-342866" algn="just"/>
            <a:endParaRPr lang="pt-BR" sz="1600"/>
          </a:p>
          <a:p>
            <a:pPr lvl="0" algn="just"/>
            <a:r>
              <a:rPr lang="pt-BR"/>
              <a:t>2.  </a:t>
            </a:r>
            <a:r>
              <a:rPr lang="pt-BR" sz="1600"/>
              <a:t>Juntar outras iniciativas que atuam em prol da região como:</a:t>
            </a:r>
          </a:p>
          <a:p>
            <a:pPr lvl="0" algn="just"/>
            <a:r>
              <a:rPr lang="pt-BR" sz="1600"/>
              <a:t>2.1.  IMAZON - Instituto do Homem e Meio Ambiente da Amazônia </a:t>
            </a:r>
          </a:p>
          <a:p>
            <a:pPr lvl="0" algn="just"/>
            <a:r>
              <a:rPr lang="pt-BR" sz="1600"/>
              <a:t>2.2. IDEA- Instituto de Desenvolvimento da Amazônia</a:t>
            </a:r>
          </a:p>
          <a:p>
            <a:pPr lvl="0" algn="just"/>
            <a:r>
              <a:rPr lang="pt-BR" sz="1600"/>
              <a:t>2.3. FUNDO AMAZÔNIA </a:t>
            </a:r>
          </a:p>
          <a:p>
            <a:pPr lvl="0" algn="just"/>
            <a:r>
              <a:rPr lang="pt-BR" sz="1600"/>
              <a:t>2.4. MINISTÉRIO DO MEIO AMBIENTE – MMA</a:t>
            </a:r>
          </a:p>
          <a:p>
            <a:pPr lvl="0" algn="just"/>
            <a:r>
              <a:rPr lang="pt-BR" sz="1600"/>
              <a:t>2.5. IPAM-</a:t>
            </a:r>
            <a:r>
              <a:rPr lang="pt-BR" sz="1600" b="1" u="sng"/>
              <a:t> </a:t>
            </a:r>
            <a:r>
              <a:rPr lang="pt-BR" sz="1600"/>
              <a:t>Instituto de Pesquisa Ambiental da Amazônia</a:t>
            </a:r>
          </a:p>
          <a:p>
            <a:pPr lvl="0" algn="just"/>
            <a:r>
              <a:rPr lang="pt-BR" sz="1600"/>
              <a:t>2.6. ISA – INSTITUTO SOCIAMBIENTAL</a:t>
            </a:r>
          </a:p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F05C0-5D1C-42F8-A850-B5B009FC665F}" type="slidenum">
              <a:rPr lang="pt-BR" smtClean="0">
                <a:solidFill>
                  <a:prstClr val="black"/>
                </a:solidFill>
              </a:rPr>
              <a:pPr/>
              <a:t>11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6892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023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6261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3078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6914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9285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5704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5570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5223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1979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5223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2511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6142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22238" y="744538"/>
            <a:ext cx="6613525" cy="3721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>
          <a:xfrm>
            <a:off x="692696" y="4747297"/>
            <a:ext cx="5486400" cy="4466987"/>
          </a:xfrm>
        </p:spPr>
        <p:txBody>
          <a:bodyPr>
            <a:normAutofit/>
          </a:bodyPr>
          <a:lstStyle/>
          <a:p>
            <a:pPr marL="342866" indent="-342866" algn="just">
              <a:buAutoNum type="arabicPeriod"/>
            </a:pPr>
            <a:r>
              <a:rPr lang="pt-BR" sz="1600"/>
              <a:t>Estruturar e Priorizar os estudos de pesquisas com os projetos de desenvolvimento / cadeias produtivas</a:t>
            </a:r>
          </a:p>
          <a:p>
            <a:pPr lvl="0" algn="just"/>
            <a:r>
              <a:rPr lang="pt-BR"/>
              <a:t>2.  </a:t>
            </a:r>
            <a:r>
              <a:rPr lang="pt-BR" sz="1600"/>
              <a:t>Juntar outras iniciativas que atuam em prol da região como:</a:t>
            </a:r>
          </a:p>
          <a:p>
            <a:pPr lvl="0" algn="just"/>
            <a:r>
              <a:rPr lang="pt-BR" sz="1600"/>
              <a:t>2.1.  IMAZON - Instituto do Homem e Meio Ambiente da Amazônia </a:t>
            </a:r>
          </a:p>
          <a:p>
            <a:pPr lvl="0" algn="just"/>
            <a:r>
              <a:rPr lang="pt-BR" sz="1600"/>
              <a:t>2.2. IDEA- Instituto de Desenvolvimento da Amazônia</a:t>
            </a:r>
          </a:p>
          <a:p>
            <a:pPr lvl="0" algn="just"/>
            <a:r>
              <a:rPr lang="pt-BR" sz="1600"/>
              <a:t>2.3. FUNDO AMAZÔNIA </a:t>
            </a:r>
          </a:p>
          <a:p>
            <a:pPr lvl="0" algn="just"/>
            <a:r>
              <a:rPr lang="pt-BR" sz="1600"/>
              <a:t>2.4. MINISTÉRIO DO MEIO AMBIENTE – MMA</a:t>
            </a:r>
          </a:p>
          <a:p>
            <a:pPr lvl="0" algn="just"/>
            <a:r>
              <a:rPr lang="pt-BR" sz="1600"/>
              <a:t>2.5. IPAM-</a:t>
            </a:r>
            <a:r>
              <a:rPr lang="pt-BR" sz="1600" b="1" u="sng"/>
              <a:t> </a:t>
            </a:r>
            <a:r>
              <a:rPr lang="pt-BR" sz="1600"/>
              <a:t>Instituto de Pesquisa Ambiental da Amazônia</a:t>
            </a:r>
          </a:p>
          <a:p>
            <a:pPr lvl="0" algn="just"/>
            <a:r>
              <a:rPr lang="pt-BR" sz="1600"/>
              <a:t>2.6. ISA – INSTITUTO SOCIAMBIENTAL</a:t>
            </a:r>
          </a:p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F05C0-5D1C-42F8-A850-B5B009FC665F}" type="slidenum">
              <a:rPr lang="pt-BR" smtClean="0">
                <a:solidFill>
                  <a:prstClr val="black"/>
                </a:solidFill>
              </a:rPr>
              <a:pPr/>
              <a:t>10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8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71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523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90D2F8F-073B-C44D-0798-97B9418287E0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1496675" y="63500"/>
            <a:ext cx="666750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#INTERNA</a:t>
            </a:r>
          </a:p>
        </p:txBody>
      </p:sp>
    </p:spTree>
    <p:extLst>
      <p:ext uri="{BB962C8B-B14F-4D97-AF65-F5344CB8AC3E}">
        <p14:creationId xmlns:p14="http://schemas.microsoft.com/office/powerpoint/2010/main" val="138965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0" Type="http://schemas.openxmlformats.org/officeDocument/2006/relationships/diagramData" Target="../diagrams/data6.xml"/><Relationship Id="rId4" Type="http://schemas.openxmlformats.org/officeDocument/2006/relationships/image" Target="../media/image29.PNG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investidores@basa.com.br" TargetMode="External"/><Relationship Id="rId5" Type="http://schemas.openxmlformats.org/officeDocument/2006/relationships/hyperlink" Target="http://www.bancoamazonia.com.br/" TargetMode="Externa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18.jpe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5" Type="http://schemas.openxmlformats.org/officeDocument/2006/relationships/image" Target="../media/image20.png"/><Relationship Id="rId10" Type="http://schemas.microsoft.com/office/2007/relationships/diagramDrawing" Target="../diagrams/drawing3.xml"/><Relationship Id="rId4" Type="http://schemas.openxmlformats.org/officeDocument/2006/relationships/image" Target="../media/image19.png"/><Relationship Id="rId9" Type="http://schemas.openxmlformats.org/officeDocument/2006/relationships/diagramColors" Target="../diagrams/colors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1.jp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anco da Amazônia - Acreditando na força da floresta e em seu povo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6EF2384F-F8E2-29BD-DD9A-4907140F3D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1183" t="1056" r="11183" b="213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AB39553F-C475-4D5E-95FA-596C423D9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96C36">
                  <a:alpha val="91000"/>
                </a:srgbClr>
              </a:gs>
              <a:gs pos="100000">
                <a:srgbClr val="14A229"/>
              </a:gs>
              <a:gs pos="60000">
                <a:srgbClr val="14A229">
                  <a:alpha val="77000"/>
                </a:srgb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537DCFF2-48B2-1218-36BE-AE34742F4C80}"/>
              </a:ext>
            </a:extLst>
          </p:cNvPr>
          <p:cNvSpPr/>
          <p:nvPr/>
        </p:nvSpPr>
        <p:spPr>
          <a:xfrm>
            <a:off x="0" y="0"/>
            <a:ext cx="12192000" cy="306758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954A84EA-C215-9CC4-7E10-764B164D65DC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FBB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C0524B90-3861-4924-A454-83E2DC28F239}"/>
              </a:ext>
            </a:extLst>
          </p:cNvPr>
          <p:cNvSpPr txBox="1"/>
          <p:nvPr/>
        </p:nvSpPr>
        <p:spPr>
          <a:xfrm>
            <a:off x="281369" y="4785401"/>
            <a:ext cx="11665296" cy="118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pt-BR" sz="2400" spc="600" dirty="0">
                <a:solidFill>
                  <a:prstClr val="white"/>
                </a:solidFill>
                <a:latin typeface="Montserrat" panose="00000500000000000000" pitchFamily="2" charset="0"/>
                <a:cs typeface="Poppins" panose="00000500000000000000" pitchFamily="2" charset="0"/>
                <a:sym typeface="Arial"/>
              </a:rPr>
              <a:t>Oportunidades de Crédito para Micro, Pequenas e Médias Empresas</a:t>
            </a:r>
            <a:endParaRPr lang="pt-BR" sz="2400" spc="600" dirty="0">
              <a:solidFill>
                <a:prstClr val="white"/>
              </a:solidFill>
              <a:latin typeface="Montserrat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pt-BR" dirty="0">
              <a:solidFill>
                <a:srgbClr val="FFC000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9EB2DFD5-F290-033A-92EB-5D9AAF67434B}"/>
              </a:ext>
            </a:extLst>
          </p:cNvPr>
          <p:cNvSpPr/>
          <p:nvPr/>
        </p:nvSpPr>
        <p:spPr>
          <a:xfrm>
            <a:off x="6510603" y="3808660"/>
            <a:ext cx="467244" cy="438310"/>
          </a:xfrm>
          <a:custGeom>
            <a:avLst/>
            <a:gdLst>
              <a:gd name="connsiteX0" fmla="*/ 98393 w 238410"/>
              <a:gd name="connsiteY0" fmla="*/ 223647 h 223647"/>
              <a:gd name="connsiteX1" fmla="*/ 135826 w 238410"/>
              <a:gd name="connsiteY1" fmla="*/ 223647 h 223647"/>
              <a:gd name="connsiteX2" fmla="*/ 183928 w 238410"/>
              <a:gd name="connsiteY2" fmla="*/ 53816 h 223647"/>
              <a:gd name="connsiteX3" fmla="*/ 184499 w 238410"/>
              <a:gd name="connsiteY3" fmla="*/ 53816 h 223647"/>
              <a:gd name="connsiteX4" fmla="*/ 184499 w 238410"/>
              <a:gd name="connsiteY4" fmla="*/ 223647 h 223647"/>
              <a:gd name="connsiteX5" fmla="*/ 238411 w 238410"/>
              <a:gd name="connsiteY5" fmla="*/ 223647 h 223647"/>
              <a:gd name="connsiteX6" fmla="*/ 238411 w 238410"/>
              <a:gd name="connsiteY6" fmla="*/ 0 h 223647"/>
              <a:gd name="connsiteX7" fmla="*/ 151829 w 238410"/>
              <a:gd name="connsiteY7" fmla="*/ 0 h 223647"/>
              <a:gd name="connsiteX8" fmla="*/ 119158 w 238410"/>
              <a:gd name="connsiteY8" fmla="*/ 140399 h 223647"/>
              <a:gd name="connsiteX9" fmla="*/ 118491 w 238410"/>
              <a:gd name="connsiteY9" fmla="*/ 140399 h 223647"/>
              <a:gd name="connsiteX10" fmla="*/ 88773 w 238410"/>
              <a:gd name="connsiteY10" fmla="*/ 0 h 223647"/>
              <a:gd name="connsiteX11" fmla="*/ 0 w 238410"/>
              <a:gd name="connsiteY11" fmla="*/ 0 h 223647"/>
              <a:gd name="connsiteX12" fmla="*/ 0 w 238410"/>
              <a:gd name="connsiteY12" fmla="*/ 223647 h 223647"/>
              <a:gd name="connsiteX13" fmla="*/ 52483 w 238410"/>
              <a:gd name="connsiteY13" fmla="*/ 223647 h 223647"/>
              <a:gd name="connsiteX14" fmla="*/ 52483 w 238410"/>
              <a:gd name="connsiteY14" fmla="*/ 53816 h 223647"/>
              <a:gd name="connsiteX15" fmla="*/ 53150 w 238410"/>
              <a:gd name="connsiteY15" fmla="*/ 53816 h 223647"/>
              <a:gd name="connsiteX16" fmla="*/ 98393 w 238410"/>
              <a:gd name="connsiteY16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8410" h="223647">
                <a:moveTo>
                  <a:pt x="98393" y="223647"/>
                </a:moveTo>
                <a:lnTo>
                  <a:pt x="135826" y="223647"/>
                </a:lnTo>
                <a:lnTo>
                  <a:pt x="183928" y="53816"/>
                </a:lnTo>
                <a:lnTo>
                  <a:pt x="184499" y="53816"/>
                </a:lnTo>
                <a:lnTo>
                  <a:pt x="184499" y="223647"/>
                </a:lnTo>
                <a:lnTo>
                  <a:pt x="238411" y="223647"/>
                </a:lnTo>
                <a:lnTo>
                  <a:pt x="238411" y="0"/>
                </a:lnTo>
                <a:lnTo>
                  <a:pt x="151829" y="0"/>
                </a:lnTo>
                <a:lnTo>
                  <a:pt x="119158" y="140399"/>
                </a:lnTo>
                <a:lnTo>
                  <a:pt x="118491" y="140399"/>
                </a:lnTo>
                <a:lnTo>
                  <a:pt x="88773" y="0"/>
                </a:lnTo>
                <a:lnTo>
                  <a:pt x="0" y="0"/>
                </a:lnTo>
                <a:lnTo>
                  <a:pt x="0" y="223647"/>
                </a:lnTo>
                <a:lnTo>
                  <a:pt x="52483" y="223647"/>
                </a:lnTo>
                <a:lnTo>
                  <a:pt x="52483" y="53816"/>
                </a:lnTo>
                <a:lnTo>
                  <a:pt x="53150" y="53816"/>
                </a:lnTo>
                <a:lnTo>
                  <a:pt x="98393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3A71C150-6B52-F0AF-DF12-0709EC9BD444}"/>
              </a:ext>
            </a:extLst>
          </p:cNvPr>
          <p:cNvSpPr/>
          <p:nvPr/>
        </p:nvSpPr>
        <p:spPr>
          <a:xfrm>
            <a:off x="7429415" y="3808660"/>
            <a:ext cx="300731" cy="438310"/>
          </a:xfrm>
          <a:custGeom>
            <a:avLst/>
            <a:gdLst>
              <a:gd name="connsiteX0" fmla="*/ 0 w 153447"/>
              <a:gd name="connsiteY0" fmla="*/ 223647 h 223647"/>
              <a:gd name="connsiteX1" fmla="*/ 153448 w 153447"/>
              <a:gd name="connsiteY1" fmla="*/ 223647 h 223647"/>
              <a:gd name="connsiteX2" fmla="*/ 153448 w 153447"/>
              <a:gd name="connsiteY2" fmla="*/ 179451 h 223647"/>
              <a:gd name="connsiteX3" fmla="*/ 63722 w 153447"/>
              <a:gd name="connsiteY3" fmla="*/ 179451 h 223647"/>
              <a:gd name="connsiteX4" fmla="*/ 152495 w 153447"/>
              <a:gd name="connsiteY4" fmla="*/ 47720 h 223647"/>
              <a:gd name="connsiteX5" fmla="*/ 152495 w 153447"/>
              <a:gd name="connsiteY5" fmla="*/ 0 h 223647"/>
              <a:gd name="connsiteX6" fmla="*/ 1905 w 153447"/>
              <a:gd name="connsiteY6" fmla="*/ 0 h 223647"/>
              <a:gd name="connsiteX7" fmla="*/ 1905 w 153447"/>
              <a:gd name="connsiteY7" fmla="*/ 44196 h 223647"/>
              <a:gd name="connsiteX8" fmla="*/ 85820 w 153447"/>
              <a:gd name="connsiteY8" fmla="*/ 44196 h 223647"/>
              <a:gd name="connsiteX9" fmla="*/ 0 w 153447"/>
              <a:gd name="connsiteY9" fmla="*/ 173641 h 223647"/>
              <a:gd name="connsiteX10" fmla="*/ 0 w 153447"/>
              <a:gd name="connsiteY10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447" h="223647">
                <a:moveTo>
                  <a:pt x="0" y="223647"/>
                </a:moveTo>
                <a:lnTo>
                  <a:pt x="153448" y="223647"/>
                </a:lnTo>
                <a:lnTo>
                  <a:pt x="153448" y="179451"/>
                </a:lnTo>
                <a:lnTo>
                  <a:pt x="63722" y="179451"/>
                </a:lnTo>
                <a:lnTo>
                  <a:pt x="152495" y="47720"/>
                </a:lnTo>
                <a:lnTo>
                  <a:pt x="152495" y="0"/>
                </a:lnTo>
                <a:lnTo>
                  <a:pt x="1905" y="0"/>
                </a:lnTo>
                <a:lnTo>
                  <a:pt x="1905" y="44196"/>
                </a:lnTo>
                <a:lnTo>
                  <a:pt x="85820" y="44196"/>
                </a:lnTo>
                <a:lnTo>
                  <a:pt x="0" y="173641"/>
                </a:lnTo>
                <a:lnTo>
                  <a:pt x="0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5" name="Forma Livre: Forma 14">
            <a:extLst>
              <a:ext uri="{FF2B5EF4-FFF2-40B4-BE49-F238E27FC236}">
                <a16:creationId xmlns:a16="http://schemas.microsoft.com/office/drawing/2014/main" id="{5D0B1D1E-8AF3-C5DF-6DF0-DFBA7FD28612}"/>
              </a:ext>
            </a:extLst>
          </p:cNvPr>
          <p:cNvSpPr/>
          <p:nvPr/>
        </p:nvSpPr>
        <p:spPr>
          <a:xfrm>
            <a:off x="7759641" y="3686202"/>
            <a:ext cx="389401" cy="568235"/>
          </a:xfrm>
          <a:custGeom>
            <a:avLst/>
            <a:gdLst>
              <a:gd name="connsiteX0" fmla="*/ 61246 w 198691"/>
              <a:gd name="connsiteY0" fmla="*/ 174308 h 289941"/>
              <a:gd name="connsiteX1" fmla="*/ 99060 w 198691"/>
              <a:gd name="connsiteY1" fmla="*/ 101537 h 289941"/>
              <a:gd name="connsiteX2" fmla="*/ 136589 w 198691"/>
              <a:gd name="connsiteY2" fmla="*/ 174308 h 289941"/>
              <a:gd name="connsiteX3" fmla="*/ 99060 w 198691"/>
              <a:gd name="connsiteY3" fmla="*/ 247079 h 289941"/>
              <a:gd name="connsiteX4" fmla="*/ 98774 w 198691"/>
              <a:gd name="connsiteY4" fmla="*/ 247079 h 289941"/>
              <a:gd name="connsiteX5" fmla="*/ 61246 w 198691"/>
              <a:gd name="connsiteY5" fmla="*/ 174308 h 289941"/>
              <a:gd name="connsiteX6" fmla="*/ 0 w 198691"/>
              <a:gd name="connsiteY6" fmla="*/ 174308 h 289941"/>
              <a:gd name="connsiteX7" fmla="*/ 99346 w 198691"/>
              <a:gd name="connsiteY7" fmla="*/ 289941 h 289941"/>
              <a:gd name="connsiteX8" fmla="*/ 198692 w 198691"/>
              <a:gd name="connsiteY8" fmla="*/ 174308 h 289941"/>
              <a:gd name="connsiteX9" fmla="*/ 99346 w 198691"/>
              <a:gd name="connsiteY9" fmla="*/ 58674 h 289941"/>
              <a:gd name="connsiteX10" fmla="*/ 0 w 198691"/>
              <a:gd name="connsiteY10" fmla="*/ 174308 h 289941"/>
              <a:gd name="connsiteX11" fmla="*/ 72771 w 198691"/>
              <a:gd name="connsiteY11" fmla="*/ 0 h 289941"/>
              <a:gd name="connsiteX12" fmla="*/ 50006 w 198691"/>
              <a:gd name="connsiteY12" fmla="*/ 46768 h 289941"/>
              <a:gd name="connsiteX13" fmla="*/ 86582 w 198691"/>
              <a:gd name="connsiteY13" fmla="*/ 46768 h 289941"/>
              <a:gd name="connsiteX14" fmla="*/ 99060 w 198691"/>
              <a:gd name="connsiteY14" fmla="*/ 19812 h 289941"/>
              <a:gd name="connsiteX15" fmla="*/ 112204 w 198691"/>
              <a:gd name="connsiteY15" fmla="*/ 46768 h 289941"/>
              <a:gd name="connsiteX16" fmla="*/ 148685 w 198691"/>
              <a:gd name="connsiteY16" fmla="*/ 46768 h 289941"/>
              <a:gd name="connsiteX17" fmla="*/ 126587 w 198691"/>
              <a:gd name="connsiteY17" fmla="*/ 0 h 289941"/>
              <a:gd name="connsiteX18" fmla="*/ 72771 w 198691"/>
              <a:gd name="connsiteY18" fmla="*/ 0 h 28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8691" h="289941">
                <a:moveTo>
                  <a:pt x="61246" y="174308"/>
                </a:moveTo>
                <a:cubicBezTo>
                  <a:pt x="61246" y="130778"/>
                  <a:pt x="73438" y="101537"/>
                  <a:pt x="99060" y="101537"/>
                </a:cubicBezTo>
                <a:cubicBezTo>
                  <a:pt x="124682" y="101537"/>
                  <a:pt x="136589" y="130683"/>
                  <a:pt x="136589" y="174308"/>
                </a:cubicBezTo>
                <a:cubicBezTo>
                  <a:pt x="136589" y="218504"/>
                  <a:pt x="124397" y="247079"/>
                  <a:pt x="99060" y="247079"/>
                </a:cubicBezTo>
                <a:lnTo>
                  <a:pt x="98774" y="247079"/>
                </a:lnTo>
                <a:cubicBezTo>
                  <a:pt x="73438" y="247079"/>
                  <a:pt x="61246" y="218599"/>
                  <a:pt x="61246" y="174308"/>
                </a:cubicBezTo>
                <a:moveTo>
                  <a:pt x="0" y="174308"/>
                </a:moveTo>
                <a:cubicBezTo>
                  <a:pt x="0" y="257270"/>
                  <a:pt x="50578" y="289941"/>
                  <a:pt x="99346" y="289941"/>
                </a:cubicBezTo>
                <a:cubicBezTo>
                  <a:pt x="148114" y="289941"/>
                  <a:pt x="198692" y="257270"/>
                  <a:pt x="198692" y="174308"/>
                </a:cubicBezTo>
                <a:cubicBezTo>
                  <a:pt x="198692" y="91345"/>
                  <a:pt x="148018" y="58674"/>
                  <a:pt x="99346" y="58674"/>
                </a:cubicBezTo>
                <a:cubicBezTo>
                  <a:pt x="50673" y="58674"/>
                  <a:pt x="0" y="91345"/>
                  <a:pt x="0" y="174308"/>
                </a:cubicBezTo>
                <a:close/>
                <a:moveTo>
                  <a:pt x="72771" y="0"/>
                </a:moveTo>
                <a:lnTo>
                  <a:pt x="50006" y="46768"/>
                </a:lnTo>
                <a:lnTo>
                  <a:pt x="86582" y="46768"/>
                </a:lnTo>
                <a:lnTo>
                  <a:pt x="99060" y="19812"/>
                </a:lnTo>
                <a:lnTo>
                  <a:pt x="112204" y="46768"/>
                </a:lnTo>
                <a:lnTo>
                  <a:pt x="148685" y="46768"/>
                </a:lnTo>
                <a:lnTo>
                  <a:pt x="126587" y="0"/>
                </a:lnTo>
                <a:lnTo>
                  <a:pt x="72771" y="0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6" name="Forma Livre: Forma 15">
            <a:extLst>
              <a:ext uri="{FF2B5EF4-FFF2-40B4-BE49-F238E27FC236}">
                <a16:creationId xmlns:a16="http://schemas.microsoft.com/office/drawing/2014/main" id="{A6B2657E-F96A-131D-B5B9-2DA6B0806072}"/>
              </a:ext>
            </a:extLst>
          </p:cNvPr>
          <p:cNvSpPr/>
          <p:nvPr/>
        </p:nvSpPr>
        <p:spPr>
          <a:xfrm>
            <a:off x="3372611" y="3808660"/>
            <a:ext cx="415163" cy="438310"/>
          </a:xfrm>
          <a:custGeom>
            <a:avLst/>
            <a:gdLst>
              <a:gd name="connsiteX0" fmla="*/ 57721 w 211836"/>
              <a:gd name="connsiteY0" fmla="*/ 223647 h 223647"/>
              <a:gd name="connsiteX1" fmla="*/ 0 w 211836"/>
              <a:gd name="connsiteY1" fmla="*/ 223647 h 223647"/>
              <a:gd name="connsiteX2" fmla="*/ 74390 w 211836"/>
              <a:gd name="connsiteY2" fmla="*/ 0 h 223647"/>
              <a:gd name="connsiteX3" fmla="*/ 140684 w 211836"/>
              <a:gd name="connsiteY3" fmla="*/ 0 h 223647"/>
              <a:gd name="connsiteX4" fmla="*/ 211836 w 211836"/>
              <a:gd name="connsiteY4" fmla="*/ 223647 h 223647"/>
              <a:gd name="connsiteX5" fmla="*/ 149638 w 211836"/>
              <a:gd name="connsiteY5" fmla="*/ 223647 h 223647"/>
              <a:gd name="connsiteX6" fmla="*/ 107061 w 211836"/>
              <a:gd name="connsiteY6" fmla="*/ 45529 h 223647"/>
              <a:gd name="connsiteX7" fmla="*/ 57721 w 211836"/>
              <a:gd name="connsiteY7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836" h="223647">
                <a:moveTo>
                  <a:pt x="57721" y="223647"/>
                </a:moveTo>
                <a:lnTo>
                  <a:pt x="0" y="223647"/>
                </a:lnTo>
                <a:lnTo>
                  <a:pt x="74390" y="0"/>
                </a:lnTo>
                <a:lnTo>
                  <a:pt x="140684" y="0"/>
                </a:lnTo>
                <a:lnTo>
                  <a:pt x="211836" y="223647"/>
                </a:lnTo>
                <a:lnTo>
                  <a:pt x="149638" y="223647"/>
                </a:lnTo>
                <a:lnTo>
                  <a:pt x="107061" y="45529"/>
                </a:lnTo>
                <a:lnTo>
                  <a:pt x="57721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7" name="Forma Livre: Forma 16">
            <a:extLst>
              <a:ext uri="{FF2B5EF4-FFF2-40B4-BE49-F238E27FC236}">
                <a16:creationId xmlns:a16="http://schemas.microsoft.com/office/drawing/2014/main" id="{D16CDA32-3252-DC8C-78A3-668AFF6E3753}"/>
              </a:ext>
            </a:extLst>
          </p:cNvPr>
          <p:cNvSpPr/>
          <p:nvPr/>
        </p:nvSpPr>
        <p:spPr>
          <a:xfrm>
            <a:off x="3816335" y="3808660"/>
            <a:ext cx="355986" cy="438310"/>
          </a:xfrm>
          <a:custGeom>
            <a:avLst/>
            <a:gdLst>
              <a:gd name="connsiteX0" fmla="*/ 111157 w 181641"/>
              <a:gd name="connsiteY0" fmla="*/ 223647 h 223647"/>
              <a:gd name="connsiteX1" fmla="*/ 53816 w 181641"/>
              <a:gd name="connsiteY1" fmla="*/ 68580 h 223647"/>
              <a:gd name="connsiteX2" fmla="*/ 52578 w 181641"/>
              <a:gd name="connsiteY2" fmla="*/ 68580 h 223647"/>
              <a:gd name="connsiteX3" fmla="*/ 52578 w 181641"/>
              <a:gd name="connsiteY3" fmla="*/ 223647 h 223647"/>
              <a:gd name="connsiteX4" fmla="*/ 0 w 181641"/>
              <a:gd name="connsiteY4" fmla="*/ 223647 h 223647"/>
              <a:gd name="connsiteX5" fmla="*/ 0 w 181641"/>
              <a:gd name="connsiteY5" fmla="*/ 0 h 223647"/>
              <a:gd name="connsiteX6" fmla="*/ 69818 w 181641"/>
              <a:gd name="connsiteY6" fmla="*/ 0 h 223647"/>
              <a:gd name="connsiteX7" fmla="*/ 128492 w 181641"/>
              <a:gd name="connsiteY7" fmla="*/ 154115 h 223647"/>
              <a:gd name="connsiteX8" fmla="*/ 129159 w 181641"/>
              <a:gd name="connsiteY8" fmla="*/ 0 h 223647"/>
              <a:gd name="connsiteX9" fmla="*/ 181642 w 181641"/>
              <a:gd name="connsiteY9" fmla="*/ 0 h 223647"/>
              <a:gd name="connsiteX10" fmla="*/ 181642 w 181641"/>
              <a:gd name="connsiteY10" fmla="*/ 223647 h 223647"/>
              <a:gd name="connsiteX11" fmla="*/ 111157 w 181641"/>
              <a:gd name="connsiteY11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641" h="223647">
                <a:moveTo>
                  <a:pt x="111157" y="223647"/>
                </a:moveTo>
                <a:lnTo>
                  <a:pt x="53816" y="68580"/>
                </a:lnTo>
                <a:lnTo>
                  <a:pt x="52578" y="68580"/>
                </a:lnTo>
                <a:lnTo>
                  <a:pt x="52578" y="223647"/>
                </a:lnTo>
                <a:lnTo>
                  <a:pt x="0" y="223647"/>
                </a:lnTo>
                <a:lnTo>
                  <a:pt x="0" y="0"/>
                </a:lnTo>
                <a:lnTo>
                  <a:pt x="69818" y="0"/>
                </a:lnTo>
                <a:lnTo>
                  <a:pt x="128492" y="154115"/>
                </a:lnTo>
                <a:lnTo>
                  <a:pt x="129159" y="0"/>
                </a:lnTo>
                <a:lnTo>
                  <a:pt x="181642" y="0"/>
                </a:lnTo>
                <a:lnTo>
                  <a:pt x="181642" y="223647"/>
                </a:lnTo>
                <a:lnTo>
                  <a:pt x="111157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FBF75F01-EABD-D965-824D-2C9D049B073D}"/>
              </a:ext>
            </a:extLst>
          </p:cNvPr>
          <p:cNvSpPr/>
          <p:nvPr/>
        </p:nvSpPr>
        <p:spPr>
          <a:xfrm>
            <a:off x="4216751" y="3801379"/>
            <a:ext cx="326679" cy="453242"/>
          </a:xfrm>
          <a:custGeom>
            <a:avLst/>
            <a:gdLst>
              <a:gd name="connsiteX0" fmla="*/ 164116 w 166687"/>
              <a:gd name="connsiteY0" fmla="*/ 170688 h 231266"/>
              <a:gd name="connsiteX1" fmla="*/ 166688 w 166687"/>
              <a:gd name="connsiteY1" fmla="*/ 222599 h 231266"/>
              <a:gd name="connsiteX2" fmla="*/ 111538 w 166687"/>
              <a:gd name="connsiteY2" fmla="*/ 231267 h 231266"/>
              <a:gd name="connsiteX3" fmla="*/ 0 w 166687"/>
              <a:gd name="connsiteY3" fmla="*/ 114014 h 231266"/>
              <a:gd name="connsiteX4" fmla="*/ 111157 w 166687"/>
              <a:gd name="connsiteY4" fmla="*/ 0 h 231266"/>
              <a:gd name="connsiteX5" fmla="*/ 165259 w 166687"/>
              <a:gd name="connsiteY5" fmla="*/ 10287 h 231266"/>
              <a:gd name="connsiteX6" fmla="*/ 162020 w 166687"/>
              <a:gd name="connsiteY6" fmla="*/ 59627 h 231266"/>
              <a:gd name="connsiteX7" fmla="*/ 118491 w 166687"/>
              <a:gd name="connsiteY7" fmla="*/ 46768 h 231266"/>
              <a:gd name="connsiteX8" fmla="*/ 62103 w 166687"/>
              <a:gd name="connsiteY8" fmla="*/ 115348 h 231266"/>
              <a:gd name="connsiteX9" fmla="*/ 121063 w 166687"/>
              <a:gd name="connsiteY9" fmla="*/ 183261 h 231266"/>
              <a:gd name="connsiteX10" fmla="*/ 164021 w 166687"/>
              <a:gd name="connsiteY10" fmla="*/ 170783 h 23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687" h="231266">
                <a:moveTo>
                  <a:pt x="164116" y="170688"/>
                </a:moveTo>
                <a:lnTo>
                  <a:pt x="166688" y="222599"/>
                </a:lnTo>
                <a:cubicBezTo>
                  <a:pt x="147733" y="228410"/>
                  <a:pt x="128588" y="231267"/>
                  <a:pt x="111538" y="231267"/>
                </a:cubicBezTo>
                <a:cubicBezTo>
                  <a:pt x="46482" y="231267"/>
                  <a:pt x="0" y="192500"/>
                  <a:pt x="0" y="114014"/>
                </a:cubicBezTo>
                <a:cubicBezTo>
                  <a:pt x="0" y="48006"/>
                  <a:pt x="37814" y="0"/>
                  <a:pt x="111157" y="0"/>
                </a:cubicBezTo>
                <a:cubicBezTo>
                  <a:pt x="140303" y="0"/>
                  <a:pt x="159829" y="8001"/>
                  <a:pt x="165259" y="10287"/>
                </a:cubicBezTo>
                <a:lnTo>
                  <a:pt x="162020" y="59627"/>
                </a:lnTo>
                <a:cubicBezTo>
                  <a:pt x="154972" y="55436"/>
                  <a:pt x="137350" y="46768"/>
                  <a:pt x="118491" y="46768"/>
                </a:cubicBezTo>
                <a:cubicBezTo>
                  <a:pt x="80010" y="46768"/>
                  <a:pt x="62103" y="71723"/>
                  <a:pt x="62103" y="115348"/>
                </a:cubicBezTo>
                <a:cubicBezTo>
                  <a:pt x="62103" y="153829"/>
                  <a:pt x="83248" y="183261"/>
                  <a:pt x="121063" y="183261"/>
                </a:cubicBezTo>
                <a:cubicBezTo>
                  <a:pt x="142494" y="183261"/>
                  <a:pt x="158210" y="174593"/>
                  <a:pt x="164021" y="170783"/>
                </a:cubicBezTo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55B60485-901C-A5EA-6F98-43E44254B17F}"/>
              </a:ext>
            </a:extLst>
          </p:cNvPr>
          <p:cNvSpPr/>
          <p:nvPr/>
        </p:nvSpPr>
        <p:spPr>
          <a:xfrm>
            <a:off x="4563965" y="3801193"/>
            <a:ext cx="389401" cy="453242"/>
          </a:xfrm>
          <a:custGeom>
            <a:avLst/>
            <a:gdLst>
              <a:gd name="connsiteX0" fmla="*/ 61246 w 198691"/>
              <a:gd name="connsiteY0" fmla="*/ 115633 h 231266"/>
              <a:gd name="connsiteX1" fmla="*/ 98679 w 198691"/>
              <a:gd name="connsiteY1" fmla="*/ 188404 h 231266"/>
              <a:gd name="connsiteX2" fmla="*/ 136493 w 198691"/>
              <a:gd name="connsiteY2" fmla="*/ 115633 h 231266"/>
              <a:gd name="connsiteX3" fmla="*/ 98965 w 198691"/>
              <a:gd name="connsiteY3" fmla="*/ 42863 h 231266"/>
              <a:gd name="connsiteX4" fmla="*/ 61150 w 198691"/>
              <a:gd name="connsiteY4" fmla="*/ 115633 h 231266"/>
              <a:gd name="connsiteX5" fmla="*/ 0 w 198691"/>
              <a:gd name="connsiteY5" fmla="*/ 115633 h 231266"/>
              <a:gd name="connsiteX6" fmla="*/ 99346 w 198691"/>
              <a:gd name="connsiteY6" fmla="*/ 0 h 231266"/>
              <a:gd name="connsiteX7" fmla="*/ 198692 w 198691"/>
              <a:gd name="connsiteY7" fmla="*/ 115633 h 231266"/>
              <a:gd name="connsiteX8" fmla="*/ 99346 w 198691"/>
              <a:gd name="connsiteY8" fmla="*/ 231267 h 231266"/>
              <a:gd name="connsiteX9" fmla="*/ 0 w 198691"/>
              <a:gd name="connsiteY9" fmla="*/ 115633 h 23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691" h="231266">
                <a:moveTo>
                  <a:pt x="61246" y="115633"/>
                </a:moveTo>
                <a:cubicBezTo>
                  <a:pt x="61246" y="159829"/>
                  <a:pt x="73438" y="188404"/>
                  <a:pt x="98679" y="188404"/>
                </a:cubicBezTo>
                <a:cubicBezTo>
                  <a:pt x="123920" y="188404"/>
                  <a:pt x="136493" y="159925"/>
                  <a:pt x="136493" y="115633"/>
                </a:cubicBezTo>
                <a:cubicBezTo>
                  <a:pt x="136493" y="72104"/>
                  <a:pt x="124301" y="42863"/>
                  <a:pt x="98965" y="42863"/>
                </a:cubicBezTo>
                <a:cubicBezTo>
                  <a:pt x="73628" y="42863"/>
                  <a:pt x="61150" y="72009"/>
                  <a:pt x="61150" y="115633"/>
                </a:cubicBezTo>
                <a:moveTo>
                  <a:pt x="0" y="115633"/>
                </a:moveTo>
                <a:cubicBezTo>
                  <a:pt x="0" y="32671"/>
                  <a:pt x="50578" y="0"/>
                  <a:pt x="99346" y="0"/>
                </a:cubicBezTo>
                <a:cubicBezTo>
                  <a:pt x="148019" y="0"/>
                  <a:pt x="198692" y="32671"/>
                  <a:pt x="198692" y="115633"/>
                </a:cubicBezTo>
                <a:cubicBezTo>
                  <a:pt x="198692" y="198596"/>
                  <a:pt x="148114" y="231267"/>
                  <a:pt x="99346" y="231267"/>
                </a:cubicBezTo>
                <a:cubicBezTo>
                  <a:pt x="50578" y="231267"/>
                  <a:pt x="0" y="198596"/>
                  <a:pt x="0" y="115633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A9211B24-F4C0-4D9A-00B9-D1E6B43E7472}"/>
              </a:ext>
            </a:extLst>
          </p:cNvPr>
          <p:cNvSpPr/>
          <p:nvPr/>
        </p:nvSpPr>
        <p:spPr>
          <a:xfrm>
            <a:off x="5157963" y="3808660"/>
            <a:ext cx="369801" cy="438310"/>
          </a:xfrm>
          <a:custGeom>
            <a:avLst/>
            <a:gdLst>
              <a:gd name="connsiteX0" fmla="*/ 60198 w 188690"/>
              <a:gd name="connsiteY0" fmla="*/ 44196 h 223647"/>
              <a:gd name="connsiteX1" fmla="*/ 60198 w 188690"/>
              <a:gd name="connsiteY1" fmla="*/ 180689 h 223647"/>
              <a:gd name="connsiteX2" fmla="*/ 73343 w 188690"/>
              <a:gd name="connsiteY2" fmla="*/ 180689 h 223647"/>
              <a:gd name="connsiteX3" fmla="*/ 125254 w 188690"/>
              <a:gd name="connsiteY3" fmla="*/ 112776 h 223647"/>
              <a:gd name="connsiteX4" fmla="*/ 65056 w 188690"/>
              <a:gd name="connsiteY4" fmla="*/ 44196 h 223647"/>
              <a:gd name="connsiteX5" fmla="*/ 60293 w 188690"/>
              <a:gd name="connsiteY5" fmla="*/ 44196 h 223647"/>
              <a:gd name="connsiteX6" fmla="*/ 0 w 188690"/>
              <a:gd name="connsiteY6" fmla="*/ 223647 h 223647"/>
              <a:gd name="connsiteX7" fmla="*/ 0 w 188690"/>
              <a:gd name="connsiteY7" fmla="*/ 0 h 223647"/>
              <a:gd name="connsiteX8" fmla="*/ 86201 w 188690"/>
              <a:gd name="connsiteY8" fmla="*/ 0 h 223647"/>
              <a:gd name="connsiteX9" fmla="*/ 188690 w 188690"/>
              <a:gd name="connsiteY9" fmla="*/ 110585 h 223647"/>
              <a:gd name="connsiteX10" fmla="*/ 76867 w 188690"/>
              <a:gd name="connsiteY10" fmla="*/ 223647 h 223647"/>
              <a:gd name="connsiteX11" fmla="*/ 0 w 188690"/>
              <a:gd name="connsiteY11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690" h="223647">
                <a:moveTo>
                  <a:pt x="60198" y="44196"/>
                </a:moveTo>
                <a:lnTo>
                  <a:pt x="60198" y="180689"/>
                </a:lnTo>
                <a:lnTo>
                  <a:pt x="73343" y="180689"/>
                </a:lnTo>
                <a:cubicBezTo>
                  <a:pt x="107918" y="180689"/>
                  <a:pt x="125254" y="156020"/>
                  <a:pt x="125254" y="112776"/>
                </a:cubicBezTo>
                <a:cubicBezTo>
                  <a:pt x="125254" y="55436"/>
                  <a:pt x="97727" y="44196"/>
                  <a:pt x="65056" y="44196"/>
                </a:cubicBezTo>
                <a:lnTo>
                  <a:pt x="60293" y="44196"/>
                </a:lnTo>
                <a:close/>
                <a:moveTo>
                  <a:pt x="0" y="223647"/>
                </a:moveTo>
                <a:lnTo>
                  <a:pt x="0" y="0"/>
                </a:lnTo>
                <a:lnTo>
                  <a:pt x="86201" y="0"/>
                </a:lnTo>
                <a:cubicBezTo>
                  <a:pt x="151924" y="0"/>
                  <a:pt x="188690" y="43910"/>
                  <a:pt x="188690" y="110585"/>
                </a:cubicBezTo>
                <a:cubicBezTo>
                  <a:pt x="188690" y="188119"/>
                  <a:pt x="147638" y="223647"/>
                  <a:pt x="76867" y="223647"/>
                </a:cubicBezTo>
                <a:lnTo>
                  <a:pt x="0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24" name="Forma Livre: Forma 23">
            <a:extLst>
              <a:ext uri="{FF2B5EF4-FFF2-40B4-BE49-F238E27FC236}">
                <a16:creationId xmlns:a16="http://schemas.microsoft.com/office/drawing/2014/main" id="{16416F0E-4732-D85B-B620-9813B20E32C4}"/>
              </a:ext>
            </a:extLst>
          </p:cNvPr>
          <p:cNvSpPr/>
          <p:nvPr/>
        </p:nvSpPr>
        <p:spPr>
          <a:xfrm>
            <a:off x="5510963" y="3808660"/>
            <a:ext cx="414975" cy="438310"/>
          </a:xfrm>
          <a:custGeom>
            <a:avLst/>
            <a:gdLst>
              <a:gd name="connsiteX0" fmla="*/ 57626 w 211740"/>
              <a:gd name="connsiteY0" fmla="*/ 223647 h 223647"/>
              <a:gd name="connsiteX1" fmla="*/ 0 w 211740"/>
              <a:gd name="connsiteY1" fmla="*/ 223647 h 223647"/>
              <a:gd name="connsiteX2" fmla="*/ 74295 w 211740"/>
              <a:gd name="connsiteY2" fmla="*/ 0 h 223647"/>
              <a:gd name="connsiteX3" fmla="*/ 140589 w 211740"/>
              <a:gd name="connsiteY3" fmla="*/ 0 h 223647"/>
              <a:gd name="connsiteX4" fmla="*/ 211741 w 211740"/>
              <a:gd name="connsiteY4" fmla="*/ 223647 h 223647"/>
              <a:gd name="connsiteX5" fmla="*/ 149638 w 211740"/>
              <a:gd name="connsiteY5" fmla="*/ 223647 h 223647"/>
              <a:gd name="connsiteX6" fmla="*/ 106966 w 211740"/>
              <a:gd name="connsiteY6" fmla="*/ 45529 h 223647"/>
              <a:gd name="connsiteX7" fmla="*/ 57626 w 211740"/>
              <a:gd name="connsiteY7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740" h="223647">
                <a:moveTo>
                  <a:pt x="57626" y="223647"/>
                </a:moveTo>
                <a:lnTo>
                  <a:pt x="0" y="223647"/>
                </a:lnTo>
                <a:lnTo>
                  <a:pt x="74295" y="0"/>
                </a:lnTo>
                <a:lnTo>
                  <a:pt x="140589" y="0"/>
                </a:lnTo>
                <a:lnTo>
                  <a:pt x="211741" y="223647"/>
                </a:lnTo>
                <a:lnTo>
                  <a:pt x="149638" y="223647"/>
                </a:lnTo>
                <a:lnTo>
                  <a:pt x="106966" y="45529"/>
                </a:lnTo>
                <a:lnTo>
                  <a:pt x="57626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71CBE20D-0603-2563-DB64-70DB79414D07}"/>
              </a:ext>
            </a:extLst>
          </p:cNvPr>
          <p:cNvSpPr/>
          <p:nvPr/>
        </p:nvSpPr>
        <p:spPr>
          <a:xfrm>
            <a:off x="6067066" y="3808660"/>
            <a:ext cx="414975" cy="438310"/>
          </a:xfrm>
          <a:custGeom>
            <a:avLst/>
            <a:gdLst>
              <a:gd name="connsiteX0" fmla="*/ 57626 w 211740"/>
              <a:gd name="connsiteY0" fmla="*/ 223647 h 223647"/>
              <a:gd name="connsiteX1" fmla="*/ 0 w 211740"/>
              <a:gd name="connsiteY1" fmla="*/ 223647 h 223647"/>
              <a:gd name="connsiteX2" fmla="*/ 74295 w 211740"/>
              <a:gd name="connsiteY2" fmla="*/ 0 h 223647"/>
              <a:gd name="connsiteX3" fmla="*/ 140589 w 211740"/>
              <a:gd name="connsiteY3" fmla="*/ 0 h 223647"/>
              <a:gd name="connsiteX4" fmla="*/ 211741 w 211740"/>
              <a:gd name="connsiteY4" fmla="*/ 223647 h 223647"/>
              <a:gd name="connsiteX5" fmla="*/ 149638 w 211740"/>
              <a:gd name="connsiteY5" fmla="*/ 223647 h 223647"/>
              <a:gd name="connsiteX6" fmla="*/ 106966 w 211740"/>
              <a:gd name="connsiteY6" fmla="*/ 45529 h 223647"/>
              <a:gd name="connsiteX7" fmla="*/ 57626 w 211740"/>
              <a:gd name="connsiteY7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740" h="223647">
                <a:moveTo>
                  <a:pt x="57626" y="223647"/>
                </a:moveTo>
                <a:lnTo>
                  <a:pt x="0" y="223647"/>
                </a:lnTo>
                <a:lnTo>
                  <a:pt x="74295" y="0"/>
                </a:lnTo>
                <a:lnTo>
                  <a:pt x="140589" y="0"/>
                </a:lnTo>
                <a:lnTo>
                  <a:pt x="211741" y="223647"/>
                </a:lnTo>
                <a:lnTo>
                  <a:pt x="149638" y="223647"/>
                </a:lnTo>
                <a:lnTo>
                  <a:pt x="106966" y="45529"/>
                </a:lnTo>
                <a:lnTo>
                  <a:pt x="57626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F46CC9E4-7914-3A00-C822-C33EF49B9B0D}"/>
              </a:ext>
            </a:extLst>
          </p:cNvPr>
          <p:cNvSpPr/>
          <p:nvPr/>
        </p:nvSpPr>
        <p:spPr>
          <a:xfrm>
            <a:off x="7006224" y="3808660"/>
            <a:ext cx="414975" cy="438310"/>
          </a:xfrm>
          <a:custGeom>
            <a:avLst/>
            <a:gdLst>
              <a:gd name="connsiteX0" fmla="*/ 57721 w 211740"/>
              <a:gd name="connsiteY0" fmla="*/ 223647 h 223647"/>
              <a:gd name="connsiteX1" fmla="*/ 0 w 211740"/>
              <a:gd name="connsiteY1" fmla="*/ 223647 h 223647"/>
              <a:gd name="connsiteX2" fmla="*/ 74295 w 211740"/>
              <a:gd name="connsiteY2" fmla="*/ 0 h 223647"/>
              <a:gd name="connsiteX3" fmla="*/ 140684 w 211740"/>
              <a:gd name="connsiteY3" fmla="*/ 0 h 223647"/>
              <a:gd name="connsiteX4" fmla="*/ 211741 w 211740"/>
              <a:gd name="connsiteY4" fmla="*/ 223647 h 223647"/>
              <a:gd name="connsiteX5" fmla="*/ 149638 w 211740"/>
              <a:gd name="connsiteY5" fmla="*/ 223647 h 223647"/>
              <a:gd name="connsiteX6" fmla="*/ 107061 w 211740"/>
              <a:gd name="connsiteY6" fmla="*/ 45529 h 223647"/>
              <a:gd name="connsiteX7" fmla="*/ 57721 w 211740"/>
              <a:gd name="connsiteY7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740" h="223647">
                <a:moveTo>
                  <a:pt x="57721" y="223647"/>
                </a:moveTo>
                <a:lnTo>
                  <a:pt x="0" y="223647"/>
                </a:lnTo>
                <a:lnTo>
                  <a:pt x="74295" y="0"/>
                </a:lnTo>
                <a:lnTo>
                  <a:pt x="140684" y="0"/>
                </a:lnTo>
                <a:lnTo>
                  <a:pt x="211741" y="223647"/>
                </a:lnTo>
                <a:lnTo>
                  <a:pt x="149638" y="223647"/>
                </a:lnTo>
                <a:lnTo>
                  <a:pt x="107061" y="45529"/>
                </a:lnTo>
                <a:lnTo>
                  <a:pt x="57721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0261C534-FBF6-838E-A007-CA9EB143BDCC}"/>
              </a:ext>
            </a:extLst>
          </p:cNvPr>
          <p:cNvSpPr/>
          <p:nvPr/>
        </p:nvSpPr>
        <p:spPr>
          <a:xfrm>
            <a:off x="3007290" y="3808660"/>
            <a:ext cx="354867" cy="438310"/>
          </a:xfrm>
          <a:custGeom>
            <a:avLst/>
            <a:gdLst>
              <a:gd name="connsiteX0" fmla="*/ 96679 w 181070"/>
              <a:gd name="connsiteY0" fmla="*/ 89249 h 223647"/>
              <a:gd name="connsiteX1" fmla="*/ 119920 w 181070"/>
              <a:gd name="connsiteY1" fmla="*/ 64770 h 223647"/>
              <a:gd name="connsiteX2" fmla="*/ 96679 w 181070"/>
              <a:gd name="connsiteY2" fmla="*/ 40386 h 223647"/>
              <a:gd name="connsiteX3" fmla="*/ 95536 w 181070"/>
              <a:gd name="connsiteY3" fmla="*/ 40386 h 223647"/>
              <a:gd name="connsiteX4" fmla="*/ 57626 w 181070"/>
              <a:gd name="connsiteY4" fmla="*/ 40386 h 223647"/>
              <a:gd name="connsiteX5" fmla="*/ 57626 w 181070"/>
              <a:gd name="connsiteY5" fmla="*/ 182023 h 223647"/>
              <a:gd name="connsiteX6" fmla="*/ 96107 w 181070"/>
              <a:gd name="connsiteY6" fmla="*/ 182023 h 223647"/>
              <a:gd name="connsiteX7" fmla="*/ 123349 w 181070"/>
              <a:gd name="connsiteY7" fmla="*/ 156400 h 223647"/>
              <a:gd name="connsiteX8" fmla="*/ 98679 w 181070"/>
              <a:gd name="connsiteY8" fmla="*/ 129826 h 223647"/>
              <a:gd name="connsiteX9" fmla="*/ 71152 w 181070"/>
              <a:gd name="connsiteY9" fmla="*/ 129826 h 223647"/>
              <a:gd name="connsiteX10" fmla="*/ 71152 w 181070"/>
              <a:gd name="connsiteY10" fmla="*/ 89249 h 223647"/>
              <a:gd name="connsiteX11" fmla="*/ 96584 w 181070"/>
              <a:gd name="connsiteY11" fmla="*/ 89249 h 223647"/>
              <a:gd name="connsiteX12" fmla="*/ 0 w 181070"/>
              <a:gd name="connsiteY12" fmla="*/ 223647 h 223647"/>
              <a:gd name="connsiteX13" fmla="*/ 0 w 181070"/>
              <a:gd name="connsiteY13" fmla="*/ 0 h 223647"/>
              <a:gd name="connsiteX14" fmla="*/ 107061 w 181070"/>
              <a:gd name="connsiteY14" fmla="*/ 0 h 223647"/>
              <a:gd name="connsiteX15" fmla="*/ 177546 w 181070"/>
              <a:gd name="connsiteY15" fmla="*/ 52864 h 223647"/>
              <a:gd name="connsiteX16" fmla="*/ 135541 w 181070"/>
              <a:gd name="connsiteY16" fmla="*/ 107347 h 223647"/>
              <a:gd name="connsiteX17" fmla="*/ 181070 w 181070"/>
              <a:gd name="connsiteY17" fmla="*/ 160877 h 223647"/>
              <a:gd name="connsiteX18" fmla="*/ 108299 w 181070"/>
              <a:gd name="connsiteY18" fmla="*/ 223647 h 223647"/>
              <a:gd name="connsiteX19" fmla="*/ 0 w 181070"/>
              <a:gd name="connsiteY19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1070" h="223647">
                <a:moveTo>
                  <a:pt x="96679" y="89249"/>
                </a:moveTo>
                <a:cubicBezTo>
                  <a:pt x="109442" y="88106"/>
                  <a:pt x="119920" y="81725"/>
                  <a:pt x="119920" y="64770"/>
                </a:cubicBezTo>
                <a:cubicBezTo>
                  <a:pt x="119920" y="48578"/>
                  <a:pt x="110204" y="40862"/>
                  <a:pt x="96679" y="40386"/>
                </a:cubicBezTo>
                <a:lnTo>
                  <a:pt x="95536" y="40386"/>
                </a:lnTo>
                <a:cubicBezTo>
                  <a:pt x="95536" y="40386"/>
                  <a:pt x="57626" y="40386"/>
                  <a:pt x="57626" y="40386"/>
                </a:cubicBezTo>
                <a:lnTo>
                  <a:pt x="57626" y="182023"/>
                </a:lnTo>
                <a:lnTo>
                  <a:pt x="96107" y="182023"/>
                </a:lnTo>
                <a:cubicBezTo>
                  <a:pt x="113443" y="182023"/>
                  <a:pt x="123349" y="173355"/>
                  <a:pt x="123349" y="156400"/>
                </a:cubicBezTo>
                <a:cubicBezTo>
                  <a:pt x="123349" y="139732"/>
                  <a:pt x="114395" y="129826"/>
                  <a:pt x="98679" y="129826"/>
                </a:cubicBezTo>
                <a:lnTo>
                  <a:pt x="71152" y="129826"/>
                </a:lnTo>
                <a:lnTo>
                  <a:pt x="71152" y="89249"/>
                </a:lnTo>
                <a:lnTo>
                  <a:pt x="96584" y="89249"/>
                </a:lnTo>
                <a:close/>
                <a:moveTo>
                  <a:pt x="0" y="223647"/>
                </a:moveTo>
                <a:lnTo>
                  <a:pt x="0" y="0"/>
                </a:lnTo>
                <a:lnTo>
                  <a:pt x="107061" y="0"/>
                </a:lnTo>
                <a:cubicBezTo>
                  <a:pt x="154496" y="0"/>
                  <a:pt x="177546" y="19526"/>
                  <a:pt x="177546" y="52864"/>
                </a:cubicBezTo>
                <a:cubicBezTo>
                  <a:pt x="177546" y="88773"/>
                  <a:pt x="158020" y="101917"/>
                  <a:pt x="135541" y="107347"/>
                </a:cubicBezTo>
                <a:cubicBezTo>
                  <a:pt x="163449" y="112776"/>
                  <a:pt x="181070" y="130778"/>
                  <a:pt x="181070" y="160877"/>
                </a:cubicBezTo>
                <a:cubicBezTo>
                  <a:pt x="181070" y="205073"/>
                  <a:pt x="150971" y="223647"/>
                  <a:pt x="108299" y="223647"/>
                </a:cubicBezTo>
                <a:lnTo>
                  <a:pt x="0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67773AA0-B596-CB59-FD19-B5F8B6CF2E5B}"/>
              </a:ext>
            </a:extLst>
          </p:cNvPr>
          <p:cNvSpPr/>
          <p:nvPr/>
        </p:nvSpPr>
        <p:spPr>
          <a:xfrm>
            <a:off x="8194219" y="3808660"/>
            <a:ext cx="355986" cy="438310"/>
          </a:xfrm>
          <a:custGeom>
            <a:avLst/>
            <a:gdLst>
              <a:gd name="connsiteX0" fmla="*/ 111157 w 181641"/>
              <a:gd name="connsiteY0" fmla="*/ 223647 h 223647"/>
              <a:gd name="connsiteX1" fmla="*/ 181642 w 181641"/>
              <a:gd name="connsiteY1" fmla="*/ 223647 h 223647"/>
              <a:gd name="connsiteX2" fmla="*/ 181642 w 181641"/>
              <a:gd name="connsiteY2" fmla="*/ 0 h 223647"/>
              <a:gd name="connsiteX3" fmla="*/ 129064 w 181641"/>
              <a:gd name="connsiteY3" fmla="*/ 0 h 223647"/>
              <a:gd name="connsiteX4" fmla="*/ 129064 w 181641"/>
              <a:gd name="connsiteY4" fmla="*/ 154115 h 223647"/>
              <a:gd name="connsiteX5" fmla="*/ 128492 w 181641"/>
              <a:gd name="connsiteY5" fmla="*/ 154115 h 223647"/>
              <a:gd name="connsiteX6" fmla="*/ 69818 w 181641"/>
              <a:gd name="connsiteY6" fmla="*/ 0 h 223647"/>
              <a:gd name="connsiteX7" fmla="*/ 0 w 181641"/>
              <a:gd name="connsiteY7" fmla="*/ 0 h 223647"/>
              <a:gd name="connsiteX8" fmla="*/ 0 w 181641"/>
              <a:gd name="connsiteY8" fmla="*/ 223647 h 223647"/>
              <a:gd name="connsiteX9" fmla="*/ 52483 w 181641"/>
              <a:gd name="connsiteY9" fmla="*/ 223647 h 223647"/>
              <a:gd name="connsiteX10" fmla="*/ 52483 w 181641"/>
              <a:gd name="connsiteY10" fmla="*/ 68580 h 223647"/>
              <a:gd name="connsiteX11" fmla="*/ 53816 w 181641"/>
              <a:gd name="connsiteY11" fmla="*/ 68580 h 223647"/>
              <a:gd name="connsiteX12" fmla="*/ 111157 w 181641"/>
              <a:gd name="connsiteY12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1641" h="223647">
                <a:moveTo>
                  <a:pt x="111157" y="223647"/>
                </a:moveTo>
                <a:lnTo>
                  <a:pt x="181642" y="223647"/>
                </a:lnTo>
                <a:lnTo>
                  <a:pt x="181642" y="0"/>
                </a:lnTo>
                <a:lnTo>
                  <a:pt x="129064" y="0"/>
                </a:lnTo>
                <a:lnTo>
                  <a:pt x="129064" y="154115"/>
                </a:lnTo>
                <a:lnTo>
                  <a:pt x="128492" y="154115"/>
                </a:lnTo>
                <a:lnTo>
                  <a:pt x="69818" y="0"/>
                </a:lnTo>
                <a:lnTo>
                  <a:pt x="0" y="0"/>
                </a:lnTo>
                <a:lnTo>
                  <a:pt x="0" y="223647"/>
                </a:lnTo>
                <a:lnTo>
                  <a:pt x="52483" y="223647"/>
                </a:lnTo>
                <a:lnTo>
                  <a:pt x="52483" y="68580"/>
                </a:lnTo>
                <a:lnTo>
                  <a:pt x="53816" y="68580"/>
                </a:lnTo>
                <a:lnTo>
                  <a:pt x="111157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8C879556-2955-B359-CE01-D0BC2DE28F8B}"/>
              </a:ext>
            </a:extLst>
          </p:cNvPr>
          <p:cNvSpPr/>
          <p:nvPr/>
        </p:nvSpPr>
        <p:spPr>
          <a:xfrm>
            <a:off x="8623197" y="3808660"/>
            <a:ext cx="117976" cy="438308"/>
          </a:xfrm>
          <a:custGeom>
            <a:avLst/>
            <a:gdLst>
              <a:gd name="connsiteX0" fmla="*/ 0 w 60197"/>
              <a:gd name="connsiteY0" fmla="*/ 0 h 223646"/>
              <a:gd name="connsiteX1" fmla="*/ 60198 w 60197"/>
              <a:gd name="connsiteY1" fmla="*/ 0 h 223646"/>
              <a:gd name="connsiteX2" fmla="*/ 60198 w 60197"/>
              <a:gd name="connsiteY2" fmla="*/ 223647 h 223646"/>
              <a:gd name="connsiteX3" fmla="*/ 0 w 60197"/>
              <a:gd name="connsiteY3" fmla="*/ 223647 h 22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97" h="223646">
                <a:moveTo>
                  <a:pt x="0" y="0"/>
                </a:moveTo>
                <a:lnTo>
                  <a:pt x="60198" y="0"/>
                </a:lnTo>
                <a:lnTo>
                  <a:pt x="60198" y="223647"/>
                </a:lnTo>
                <a:lnTo>
                  <a:pt x="0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5A043F1E-F38D-AD6A-F578-3B34317A50BD}"/>
              </a:ext>
            </a:extLst>
          </p:cNvPr>
          <p:cNvSpPr/>
          <p:nvPr/>
        </p:nvSpPr>
        <p:spPr>
          <a:xfrm>
            <a:off x="8769548" y="3808660"/>
            <a:ext cx="415163" cy="438310"/>
          </a:xfrm>
          <a:custGeom>
            <a:avLst/>
            <a:gdLst>
              <a:gd name="connsiteX0" fmla="*/ 57721 w 211836"/>
              <a:gd name="connsiteY0" fmla="*/ 223647 h 223647"/>
              <a:gd name="connsiteX1" fmla="*/ 0 w 211836"/>
              <a:gd name="connsiteY1" fmla="*/ 223647 h 223647"/>
              <a:gd name="connsiteX2" fmla="*/ 74390 w 211836"/>
              <a:gd name="connsiteY2" fmla="*/ 0 h 223647"/>
              <a:gd name="connsiteX3" fmla="*/ 140684 w 211836"/>
              <a:gd name="connsiteY3" fmla="*/ 0 h 223647"/>
              <a:gd name="connsiteX4" fmla="*/ 211836 w 211836"/>
              <a:gd name="connsiteY4" fmla="*/ 223647 h 223647"/>
              <a:gd name="connsiteX5" fmla="*/ 149638 w 211836"/>
              <a:gd name="connsiteY5" fmla="*/ 223647 h 223647"/>
              <a:gd name="connsiteX6" fmla="*/ 107061 w 211836"/>
              <a:gd name="connsiteY6" fmla="*/ 45529 h 223647"/>
              <a:gd name="connsiteX7" fmla="*/ 57721 w 211836"/>
              <a:gd name="connsiteY7" fmla="*/ 223647 h 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836" h="223647">
                <a:moveTo>
                  <a:pt x="57721" y="223647"/>
                </a:moveTo>
                <a:lnTo>
                  <a:pt x="0" y="223647"/>
                </a:lnTo>
                <a:lnTo>
                  <a:pt x="74390" y="0"/>
                </a:lnTo>
                <a:lnTo>
                  <a:pt x="140684" y="0"/>
                </a:lnTo>
                <a:lnTo>
                  <a:pt x="211836" y="223647"/>
                </a:lnTo>
                <a:lnTo>
                  <a:pt x="149638" y="223647"/>
                </a:lnTo>
                <a:lnTo>
                  <a:pt x="107061" y="45529"/>
                </a:lnTo>
                <a:lnTo>
                  <a:pt x="57721" y="223647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5C8CAD4A-9B17-B69E-33FD-FCA6075D332F}"/>
              </a:ext>
            </a:extLst>
          </p:cNvPr>
          <p:cNvGrpSpPr/>
          <p:nvPr/>
        </p:nvGrpSpPr>
        <p:grpSpPr>
          <a:xfrm>
            <a:off x="4459246" y="1158277"/>
            <a:ext cx="3309543" cy="2206112"/>
            <a:chOff x="173107" y="45138"/>
            <a:chExt cx="307863" cy="205219"/>
          </a:xfrm>
        </p:grpSpPr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B2735D15-E7FE-FD07-9F14-1A5AD019F280}"/>
                </a:ext>
              </a:extLst>
            </p:cNvPr>
            <p:cNvSpPr/>
            <p:nvPr/>
          </p:nvSpPr>
          <p:spPr>
            <a:xfrm>
              <a:off x="330815" y="45138"/>
              <a:ext cx="81719" cy="205219"/>
            </a:xfrm>
            <a:custGeom>
              <a:avLst/>
              <a:gdLst>
                <a:gd name="connsiteX0" fmla="*/ 437197 w 448246"/>
                <a:gd name="connsiteY0" fmla="*/ 0 h 1125664"/>
                <a:gd name="connsiteX1" fmla="*/ 448246 w 448246"/>
                <a:gd name="connsiteY1" fmla="*/ 0 h 1125664"/>
                <a:gd name="connsiteX2" fmla="*/ 448246 w 448246"/>
                <a:gd name="connsiteY2" fmla="*/ 1125665 h 1125664"/>
                <a:gd name="connsiteX3" fmla="*/ 0 w 448246"/>
                <a:gd name="connsiteY3" fmla="*/ 1125665 h 1125664"/>
                <a:gd name="connsiteX4" fmla="*/ 437197 w 448246"/>
                <a:gd name="connsiteY4" fmla="*/ 0 h 112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246" h="1125664">
                  <a:moveTo>
                    <a:pt x="437197" y="0"/>
                  </a:moveTo>
                  <a:lnTo>
                    <a:pt x="448246" y="0"/>
                  </a:lnTo>
                  <a:lnTo>
                    <a:pt x="448246" y="1125665"/>
                  </a:lnTo>
                  <a:lnTo>
                    <a:pt x="0" y="1125665"/>
                  </a:lnTo>
                  <a:lnTo>
                    <a:pt x="437197" y="0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6" name="Forma Livre: Forma 5">
              <a:extLst>
                <a:ext uri="{FF2B5EF4-FFF2-40B4-BE49-F238E27FC236}">
                  <a16:creationId xmlns:a16="http://schemas.microsoft.com/office/drawing/2014/main" id="{00156609-75DA-B852-C263-61C894DBDB1A}"/>
                </a:ext>
              </a:extLst>
            </p:cNvPr>
            <p:cNvSpPr/>
            <p:nvPr/>
          </p:nvSpPr>
          <p:spPr>
            <a:xfrm>
              <a:off x="173107" y="115920"/>
              <a:ext cx="307863" cy="103438"/>
            </a:xfrm>
            <a:custGeom>
              <a:avLst/>
              <a:gdLst>
                <a:gd name="connsiteX0" fmla="*/ 1187768 w 1688687"/>
                <a:gd name="connsiteY0" fmla="*/ 278497 h 567376"/>
                <a:gd name="connsiteX1" fmla="*/ 1681163 w 1688687"/>
                <a:gd name="connsiteY1" fmla="*/ 167055 h 567376"/>
                <a:gd name="connsiteX2" fmla="*/ 1688687 w 1688687"/>
                <a:gd name="connsiteY2" fmla="*/ 174675 h 567376"/>
                <a:gd name="connsiteX3" fmla="*/ 844391 w 1688687"/>
                <a:gd name="connsiteY3" fmla="*/ 458996 h 567376"/>
                <a:gd name="connsiteX4" fmla="*/ 841438 w 1688687"/>
                <a:gd name="connsiteY4" fmla="*/ 457377 h 567376"/>
                <a:gd name="connsiteX5" fmla="*/ 500920 w 1688687"/>
                <a:gd name="connsiteY5" fmla="*/ 288879 h 567376"/>
                <a:gd name="connsiteX6" fmla="*/ 7525 w 1688687"/>
                <a:gd name="connsiteY6" fmla="*/ 400322 h 567376"/>
                <a:gd name="connsiteX7" fmla="*/ 0 w 1688687"/>
                <a:gd name="connsiteY7" fmla="*/ 392702 h 567376"/>
                <a:gd name="connsiteX8" fmla="*/ 844296 w 1688687"/>
                <a:gd name="connsiteY8" fmla="*/ 108381 h 567376"/>
                <a:gd name="connsiteX9" fmla="*/ 847249 w 1688687"/>
                <a:gd name="connsiteY9" fmla="*/ 109905 h 567376"/>
                <a:gd name="connsiteX10" fmla="*/ 1187768 w 1688687"/>
                <a:gd name="connsiteY10" fmla="*/ 278402 h 56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8687" h="567376">
                  <a:moveTo>
                    <a:pt x="1187768" y="278497"/>
                  </a:moveTo>
                  <a:cubicBezTo>
                    <a:pt x="1357789" y="333171"/>
                    <a:pt x="1423226" y="352602"/>
                    <a:pt x="1681163" y="167055"/>
                  </a:cubicBezTo>
                  <a:cubicBezTo>
                    <a:pt x="1683544" y="169722"/>
                    <a:pt x="1686020" y="172293"/>
                    <a:pt x="1688687" y="174675"/>
                  </a:cubicBezTo>
                  <a:cubicBezTo>
                    <a:pt x="1436942" y="632637"/>
                    <a:pt x="1175480" y="635494"/>
                    <a:pt x="844391" y="458996"/>
                  </a:cubicBezTo>
                  <a:lnTo>
                    <a:pt x="841438" y="457377"/>
                  </a:lnTo>
                  <a:cubicBezTo>
                    <a:pt x="728663" y="396893"/>
                    <a:pt x="624078" y="328503"/>
                    <a:pt x="500920" y="288879"/>
                  </a:cubicBezTo>
                  <a:cubicBezTo>
                    <a:pt x="330898" y="234206"/>
                    <a:pt x="265462" y="214775"/>
                    <a:pt x="7525" y="400322"/>
                  </a:cubicBezTo>
                  <a:cubicBezTo>
                    <a:pt x="5144" y="397655"/>
                    <a:pt x="2667" y="395083"/>
                    <a:pt x="0" y="392702"/>
                  </a:cubicBezTo>
                  <a:cubicBezTo>
                    <a:pt x="251746" y="-65260"/>
                    <a:pt x="513207" y="-68118"/>
                    <a:pt x="844296" y="108381"/>
                  </a:cubicBezTo>
                  <a:lnTo>
                    <a:pt x="847249" y="109905"/>
                  </a:lnTo>
                  <a:cubicBezTo>
                    <a:pt x="960025" y="170388"/>
                    <a:pt x="1064609" y="238778"/>
                    <a:pt x="1187768" y="278402"/>
                  </a:cubicBezTo>
                </a:path>
              </a:pathLst>
            </a:custGeom>
            <a:solidFill>
              <a:srgbClr val="FBB91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B560A2A3-B43E-AC54-0E02-7D80D1407D62}"/>
                </a:ext>
              </a:extLst>
            </p:cNvPr>
            <p:cNvSpPr/>
            <p:nvPr/>
          </p:nvSpPr>
          <p:spPr>
            <a:xfrm>
              <a:off x="192173" y="45138"/>
              <a:ext cx="218347" cy="205219"/>
            </a:xfrm>
            <a:custGeom>
              <a:avLst/>
              <a:gdLst>
                <a:gd name="connsiteX0" fmla="*/ 757142 w 1197673"/>
                <a:gd name="connsiteY0" fmla="*/ 0 h 1125664"/>
                <a:gd name="connsiteX1" fmla="*/ 1197674 w 1197673"/>
                <a:gd name="connsiteY1" fmla="*/ 0 h 1125664"/>
                <a:gd name="connsiteX2" fmla="*/ 448437 w 1197673"/>
                <a:gd name="connsiteY2" fmla="*/ 1125665 h 1125664"/>
                <a:gd name="connsiteX3" fmla="*/ 0 w 1197673"/>
                <a:gd name="connsiteY3" fmla="*/ 1125665 h 1125664"/>
                <a:gd name="connsiteX4" fmla="*/ 757142 w 1197673"/>
                <a:gd name="connsiteY4" fmla="*/ 0 h 112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673" h="1125664">
                  <a:moveTo>
                    <a:pt x="757142" y="0"/>
                  </a:moveTo>
                  <a:lnTo>
                    <a:pt x="1197674" y="0"/>
                  </a:lnTo>
                  <a:lnTo>
                    <a:pt x="448437" y="1125665"/>
                  </a:lnTo>
                  <a:lnTo>
                    <a:pt x="0" y="1125665"/>
                  </a:lnTo>
                  <a:lnTo>
                    <a:pt x="757142" y="0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</p:grp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3171EB10-942B-B90A-DE63-236B3DB013D9}"/>
              </a:ext>
            </a:extLst>
          </p:cNvPr>
          <p:cNvGrpSpPr/>
          <p:nvPr/>
        </p:nvGrpSpPr>
        <p:grpSpPr>
          <a:xfrm>
            <a:off x="3138658" y="4096020"/>
            <a:ext cx="6267222" cy="810838"/>
            <a:chOff x="3138658" y="3410249"/>
            <a:chExt cx="6267222" cy="810838"/>
          </a:xfrm>
        </p:grpSpPr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66AEE173-C013-DC0E-4DA9-7E1ED5BE2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800000">
              <a:off x="3138658" y="3410249"/>
              <a:ext cx="6267222" cy="810838"/>
            </a:xfrm>
            <a:prstGeom prst="rect">
              <a:avLst/>
            </a:prstGeom>
          </p:spPr>
        </p:pic>
        <p:pic>
          <p:nvPicPr>
            <p:cNvPr id="2" name="Imagem 1">
              <a:extLst>
                <a:ext uri="{FF2B5EF4-FFF2-40B4-BE49-F238E27FC236}">
                  <a16:creationId xmlns:a16="http://schemas.microsoft.com/office/drawing/2014/main" id="{D48B74D6-BBDE-4493-BAB2-4C3ABC9BD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800000">
              <a:off x="3138658" y="3410249"/>
              <a:ext cx="6267222" cy="810838"/>
            </a:xfrm>
            <a:prstGeom prst="rect">
              <a:avLst/>
            </a:prstGeom>
          </p:spPr>
        </p:pic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2DF86C4C-0C64-AB69-25E2-187CB1CC2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800000">
              <a:off x="3138658" y="3410249"/>
              <a:ext cx="6267222" cy="8108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467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par>
              <p:cTn id="2"/>
            </p:par>
            <p:video>
              <p:cMediaNode vol="80000" mute="1">
                <p:cTn id="3" repeatCount="indefinite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Agrupar 46">
            <a:extLst>
              <a:ext uri="{FF2B5EF4-FFF2-40B4-BE49-F238E27FC236}">
                <a16:creationId xmlns:a16="http://schemas.microsoft.com/office/drawing/2014/main" id="{DE86EB3F-7133-0300-91EB-A7B8C0619F9A}"/>
              </a:ext>
            </a:extLst>
          </p:cNvPr>
          <p:cNvGrpSpPr/>
          <p:nvPr/>
        </p:nvGrpSpPr>
        <p:grpSpPr>
          <a:xfrm>
            <a:off x="-410038" y="3559907"/>
            <a:ext cx="13656840" cy="4348031"/>
            <a:chOff x="-379881" y="3627637"/>
            <a:chExt cx="13656840" cy="4348031"/>
          </a:xfrm>
        </p:grpSpPr>
        <p:grpSp>
          <p:nvGrpSpPr>
            <p:cNvPr id="48" name="Agrupar 47">
              <a:extLst>
                <a:ext uri="{FF2B5EF4-FFF2-40B4-BE49-F238E27FC236}">
                  <a16:creationId xmlns:a16="http://schemas.microsoft.com/office/drawing/2014/main" id="{1AA91261-8E9D-5E83-F30D-76D6333EACBC}"/>
                </a:ext>
              </a:extLst>
            </p:cNvPr>
            <p:cNvGrpSpPr/>
            <p:nvPr/>
          </p:nvGrpSpPr>
          <p:grpSpPr>
            <a:xfrm>
              <a:off x="-379881" y="3627637"/>
              <a:ext cx="13656840" cy="4348031"/>
              <a:chOff x="-319855" y="4008343"/>
              <a:chExt cx="13656840" cy="4348031"/>
            </a:xfrm>
          </p:grpSpPr>
          <p:sp>
            <p:nvSpPr>
              <p:cNvPr id="50" name="Retângulo 49">
                <a:extLst>
                  <a:ext uri="{FF2B5EF4-FFF2-40B4-BE49-F238E27FC236}">
                    <a16:creationId xmlns:a16="http://schemas.microsoft.com/office/drawing/2014/main" id="{3F68D281-7E01-65D9-BB9B-E7558C99AEC8}"/>
                  </a:ext>
                </a:extLst>
              </p:cNvPr>
              <p:cNvSpPr/>
              <p:nvPr/>
            </p:nvSpPr>
            <p:spPr>
              <a:xfrm>
                <a:off x="84537" y="4686961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1" name="Imagem 50">
                <a:extLst>
                  <a:ext uri="{FF2B5EF4-FFF2-40B4-BE49-F238E27FC236}">
                    <a16:creationId xmlns:a16="http://schemas.microsoft.com/office/drawing/2014/main" id="{A8075DC9-01C4-9566-EBE3-C5F0672E5F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4008343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80F3A37E-0DEA-46A6-F843-DEADA08830C1}"/>
                </a:ext>
              </a:extLst>
            </p:cNvPr>
            <p:cNvSpPr/>
            <p:nvPr/>
          </p:nvSpPr>
          <p:spPr>
            <a:xfrm>
              <a:off x="33962" y="4216622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663179" y="1754328"/>
            <a:ext cx="1018064" cy="2015602"/>
          </a:xfrm>
          <a:prstGeom prst="rect">
            <a:avLst/>
          </a:prstGeom>
          <a:noFill/>
          <a:ln>
            <a:noFill/>
          </a:ln>
        </p:spPr>
        <p:txBody>
          <a:bodyPr vert="vert270" wrap="square" lIns="138349" tIns="69174" rIns="138349" bIns="69174" rtlCol="0">
            <a:spAutoFit/>
          </a:bodyPr>
          <a:lstStyle/>
          <a:p>
            <a:pPr algn="ctr"/>
            <a:r>
              <a:rPr lang="pt-BR" sz="2400" b="1">
                <a:solidFill>
                  <a:schemeClr val="bg1">
                    <a:lumMod val="50000"/>
                  </a:schemeClr>
                </a:solidFill>
              </a:rPr>
              <a:t>Em R$ Milhões</a:t>
            </a:r>
            <a:endParaRPr lang="pt-BR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4112BB1-C8EF-456D-B90A-7630213499D4}"/>
              </a:ext>
            </a:extLst>
          </p:cNvPr>
          <p:cNvSpPr txBox="1"/>
          <p:nvPr/>
        </p:nvSpPr>
        <p:spPr>
          <a:xfrm>
            <a:off x="8336386" y="6058609"/>
            <a:ext cx="3891197" cy="355143"/>
          </a:xfrm>
          <a:prstGeom prst="rect">
            <a:avLst/>
          </a:prstGeom>
          <a:noFill/>
        </p:spPr>
        <p:txBody>
          <a:bodyPr wrap="square" lIns="138349" tIns="69174" rIns="138349" bIns="69174" rtlCol="0">
            <a:spAutoFit/>
          </a:bodyPr>
          <a:lstStyle/>
          <a:p>
            <a:pPr algn="r"/>
            <a:r>
              <a:rPr lang="pt-BR" sz="1400" b="1" i="1" dirty="0">
                <a:solidFill>
                  <a:schemeClr val="bg1">
                    <a:lumMod val="75000"/>
                  </a:schemeClr>
                </a:solidFill>
              </a:rPr>
              <a:t>Base: </a:t>
            </a:r>
            <a:r>
              <a:rPr lang="pt-BR" sz="1400" i="1" dirty="0" err="1">
                <a:solidFill>
                  <a:schemeClr val="bg1">
                    <a:lumMod val="75000"/>
                  </a:schemeClr>
                </a:solidFill>
              </a:rPr>
              <a:t>Powerbi</a:t>
            </a:r>
            <a:r>
              <a:rPr lang="pt-BR" sz="1400" i="1" dirty="0">
                <a:solidFill>
                  <a:schemeClr val="bg1">
                    <a:lumMod val="75000"/>
                  </a:schemeClr>
                </a:solidFill>
              </a:rPr>
              <a:t> BORA Acesso em 20/09/2024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3C5C69BA-B4F7-B3E2-EFFA-589CAE1AFD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3391033"/>
              </p:ext>
            </p:extLst>
          </p:nvPr>
        </p:nvGraphicFramePr>
        <p:xfrm>
          <a:off x="1445401" y="1243435"/>
          <a:ext cx="9414489" cy="4514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" name="Conector de seta reta 46">
            <a:extLst>
              <a:ext uri="{FF2B5EF4-FFF2-40B4-BE49-F238E27FC236}">
                <a16:creationId xmlns:a16="http://schemas.microsoft.com/office/drawing/2014/main" id="{6E760626-628B-94F9-A36E-36D8EFE29A25}"/>
              </a:ext>
            </a:extLst>
          </p:cNvPr>
          <p:cNvCxnSpPr>
            <a:cxnSpLocks/>
          </p:cNvCxnSpPr>
          <p:nvPr/>
        </p:nvCxnSpPr>
        <p:spPr>
          <a:xfrm flipV="1">
            <a:off x="3224242" y="1241473"/>
            <a:ext cx="2628008" cy="1080120"/>
          </a:xfrm>
          <a:prstGeom prst="straightConnector1">
            <a:avLst/>
          </a:prstGeom>
          <a:ln w="76200">
            <a:solidFill>
              <a:srgbClr val="1E7C4F"/>
            </a:solidFill>
            <a:prstDash val="solid"/>
            <a:tailEnd type="arrow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tângulo de cantos arredondados 47">
            <a:extLst>
              <a:ext uri="{FF2B5EF4-FFF2-40B4-BE49-F238E27FC236}">
                <a16:creationId xmlns:a16="http://schemas.microsoft.com/office/drawing/2014/main" id="{EF77D1A0-655C-8BC3-42C4-1BA39D43C1DA}"/>
              </a:ext>
            </a:extLst>
          </p:cNvPr>
          <p:cNvSpPr/>
          <p:nvPr/>
        </p:nvSpPr>
        <p:spPr>
          <a:xfrm>
            <a:off x="3746591" y="1457569"/>
            <a:ext cx="1620000" cy="648000"/>
          </a:xfrm>
          <a:prstGeom prst="roundRect">
            <a:avLst>
              <a:gd name="adj" fmla="val 37376"/>
            </a:avLst>
          </a:prstGeom>
          <a:solidFill>
            <a:schemeClr val="bg1"/>
          </a:solidFill>
          <a:ln w="38100">
            <a:solidFill>
              <a:srgbClr val="1E7C4F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 dirty="0">
                <a:solidFill>
                  <a:srgbClr val="FFC000"/>
                </a:solidFill>
              </a:rPr>
              <a:t>176 % nas contratações</a:t>
            </a:r>
            <a:endParaRPr lang="pt-BR" b="1" dirty="0">
              <a:solidFill>
                <a:srgbClr val="FFC000"/>
              </a:solidFill>
            </a:endParaRPr>
          </a:p>
        </p:txBody>
      </p:sp>
      <p:sp>
        <p:nvSpPr>
          <p:cNvPr id="6" name="Título 9">
            <a:extLst>
              <a:ext uri="{FF2B5EF4-FFF2-40B4-BE49-F238E27FC236}">
                <a16:creationId xmlns:a16="http://schemas.microsoft.com/office/drawing/2014/main" id="{0D867615-8BE0-EC49-03E1-1B9821EC1404}"/>
              </a:ext>
            </a:extLst>
          </p:cNvPr>
          <p:cNvSpPr txBox="1">
            <a:spLocks/>
          </p:cNvSpPr>
          <p:nvPr/>
        </p:nvSpPr>
        <p:spPr>
          <a:xfrm>
            <a:off x="-1" y="476672"/>
            <a:ext cx="11897613" cy="5269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200">
              <a:lnSpc>
                <a:spcPct val="110000"/>
              </a:lnSpc>
              <a:defRPr/>
            </a:pPr>
            <a:r>
              <a:rPr lang="pt-BR" sz="2800" b="1" dirty="0">
                <a:gradFill>
                  <a:gsLst>
                    <a:gs pos="0">
                      <a:srgbClr val="096C36"/>
                    </a:gs>
                    <a:gs pos="100000">
                      <a:srgbClr val="14A229"/>
                    </a:gs>
                  </a:gsLst>
                  <a:lin ang="19800000" scaled="0"/>
                </a:gradFill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Contratações MEI Global – SET2023 </a:t>
            </a:r>
            <a:r>
              <a:rPr lang="pt-BR" sz="2800" b="1" dirty="0" err="1">
                <a:gradFill>
                  <a:gsLst>
                    <a:gs pos="0">
                      <a:srgbClr val="096C36"/>
                    </a:gs>
                    <a:gs pos="100000">
                      <a:srgbClr val="14A229"/>
                    </a:gs>
                  </a:gsLst>
                  <a:lin ang="19800000" scaled="0"/>
                </a:gradFill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vs</a:t>
            </a:r>
            <a:r>
              <a:rPr lang="pt-BR" sz="2800" b="1" dirty="0">
                <a:gradFill>
                  <a:gsLst>
                    <a:gs pos="0">
                      <a:srgbClr val="096C36"/>
                    </a:gs>
                    <a:gs pos="100000">
                      <a:srgbClr val="14A229"/>
                    </a:gs>
                  </a:gsLst>
                  <a:lin ang="19800000" scaled="0"/>
                </a:gradFill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 SET2024 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4AE090F-CD8A-1281-F49A-A3057CFB02AA}"/>
              </a:ext>
            </a:extLst>
          </p:cNvPr>
          <p:cNvGrpSpPr/>
          <p:nvPr/>
        </p:nvGrpSpPr>
        <p:grpSpPr>
          <a:xfrm>
            <a:off x="-744760" y="0"/>
            <a:ext cx="12936760" cy="306758"/>
            <a:chOff x="-744760" y="0"/>
            <a:chExt cx="12936760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97C97EFF-68C3-2CCA-759B-ED8C2983FD8C}"/>
                </a:ext>
              </a:extLst>
            </p:cNvPr>
            <p:cNvGrpSpPr/>
            <p:nvPr/>
          </p:nvGrpSpPr>
          <p:grpSpPr>
            <a:xfrm>
              <a:off x="-744760" y="0"/>
              <a:ext cx="12936760" cy="306758"/>
              <a:chOff x="-744760" y="0"/>
              <a:chExt cx="12936760" cy="306758"/>
            </a:xfrm>
          </p:grpSpPr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403C9E3D-EADA-F9EE-6B88-6DE5340C430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36" name="Agrupar 35">
                <a:extLst>
                  <a:ext uri="{FF2B5EF4-FFF2-40B4-BE49-F238E27FC236}">
                    <a16:creationId xmlns:a16="http://schemas.microsoft.com/office/drawing/2014/main" id="{7510C939-79C3-1872-AD24-EB2F594A3738}"/>
                  </a:ext>
                </a:extLst>
              </p:cNvPr>
              <p:cNvGrpSpPr/>
              <p:nvPr/>
            </p:nvGrpSpPr>
            <p:grpSpPr>
              <a:xfrm>
                <a:off x="-744760" y="14880"/>
                <a:ext cx="10537512" cy="276999"/>
                <a:chOff x="-1377116" y="-30840"/>
                <a:chExt cx="10537512" cy="276999"/>
              </a:xfrm>
            </p:grpSpPr>
            <p:sp>
              <p:nvSpPr>
                <p:cNvPr id="37" name="CaixaDeTexto 36">
                  <a:extLst>
                    <a:ext uri="{FF2B5EF4-FFF2-40B4-BE49-F238E27FC236}">
                      <a16:creationId xmlns:a16="http://schemas.microsoft.com/office/drawing/2014/main" id="{0E82B362-0E49-F31D-E086-2FCEF559401C}"/>
                    </a:ext>
                  </a:extLst>
                </p:cNvPr>
                <p:cNvSpPr txBox="1"/>
                <p:nvPr/>
              </p:nvSpPr>
              <p:spPr>
                <a:xfrm>
                  <a:off x="-1377116" y="-30840"/>
                  <a:ext cx="208898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09</a:t>
                  </a:r>
                </a:p>
              </p:txBody>
            </p:sp>
            <p:sp>
              <p:nvSpPr>
                <p:cNvPr id="38" name="CaixaDeTexto 37">
                  <a:extLst>
                    <a:ext uri="{FF2B5EF4-FFF2-40B4-BE49-F238E27FC236}">
                      <a16:creationId xmlns:a16="http://schemas.microsoft.com/office/drawing/2014/main" id="{180B9096-DA34-2AB1-B6F1-C3A351280E60}"/>
                    </a:ext>
                  </a:extLst>
                </p:cNvPr>
                <p:cNvSpPr txBox="1"/>
                <p:nvPr/>
              </p:nvSpPr>
              <p:spPr>
                <a:xfrm>
                  <a:off x="135052" y="-7757"/>
                  <a:ext cx="902534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MEI – MICROEMPREENDEDORES INDIVIDUAIS</a:t>
                  </a:r>
                </a:p>
              </p:txBody>
            </p:sp>
            <p:cxnSp>
              <p:nvCxnSpPr>
                <p:cNvPr id="39" name="Conector reto 38">
                  <a:extLst>
                    <a:ext uri="{FF2B5EF4-FFF2-40B4-BE49-F238E27FC236}">
                      <a16:creationId xmlns:a16="http://schemas.microsoft.com/office/drawing/2014/main" id="{7CCA3946-5A5E-197A-F502-8DF65BB0C7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8964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Agrupar 13">
              <a:extLst>
                <a:ext uri="{FF2B5EF4-FFF2-40B4-BE49-F238E27FC236}">
                  <a16:creationId xmlns:a16="http://schemas.microsoft.com/office/drawing/2014/main" id="{63527DB7-EF02-8896-EE2F-8E11B13B9EF4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15" name="Agrupar 14">
                <a:extLst>
                  <a:ext uri="{FF2B5EF4-FFF2-40B4-BE49-F238E27FC236}">
                    <a16:creationId xmlns:a16="http://schemas.microsoft.com/office/drawing/2014/main" id="{A3EAFAF7-9648-279A-4FE6-33044E3A3670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20" name="Forma Livre: Forma 19">
                  <a:extLst>
                    <a:ext uri="{FF2B5EF4-FFF2-40B4-BE49-F238E27FC236}">
                      <a16:creationId xmlns:a16="http://schemas.microsoft.com/office/drawing/2014/main" id="{7409F346-7E2F-04E0-15A4-03358059A79D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1" name="Forma Livre: Forma 20">
                  <a:extLst>
                    <a:ext uri="{FF2B5EF4-FFF2-40B4-BE49-F238E27FC236}">
                      <a16:creationId xmlns:a16="http://schemas.microsoft.com/office/drawing/2014/main" id="{CFBCDB9D-C2B3-E50A-FD33-9506B18A6906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13F0684F-9BFD-A5E2-5472-E2C1ABB3E4D5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3" name="Forma Livre: Forma 22">
                  <a:extLst>
                    <a:ext uri="{FF2B5EF4-FFF2-40B4-BE49-F238E27FC236}">
                      <a16:creationId xmlns:a16="http://schemas.microsoft.com/office/drawing/2014/main" id="{E6EBE903-81A3-C7F4-C06E-5BD82E665C0F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FCFC11C1-07DE-14A7-D695-DDA8AEA529C0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BF1C3E46-A4DC-F14D-C700-5FF7B12AFEA5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EDF2A4E6-FD81-5592-412D-8D9756BB33BE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DE89BDF1-7768-7604-C80B-52F45F57E551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A31ACE3B-CC5B-56A4-A7F1-00B7075EAA9B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EBC0F442-F97D-C892-13FD-DC638D69EDFB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67966CE-E393-E1CB-106B-AD066EA984F3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0559F7C3-9B8D-C3B8-2E01-3BA1BB112EAB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2" name="Forma Livre: Forma 31">
                  <a:extLst>
                    <a:ext uri="{FF2B5EF4-FFF2-40B4-BE49-F238E27FC236}">
                      <a16:creationId xmlns:a16="http://schemas.microsoft.com/office/drawing/2014/main" id="{8191E470-EAF8-DE7F-7767-9400FED3ECAF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B21C4CD0-5BCE-6D3A-EEE2-06B283FB9D01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608A0C37-B0D2-026C-58B3-20D6C32A2A0C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16" name="Agrupar 15">
                <a:extLst>
                  <a:ext uri="{FF2B5EF4-FFF2-40B4-BE49-F238E27FC236}">
                    <a16:creationId xmlns:a16="http://schemas.microsoft.com/office/drawing/2014/main" id="{B094FCB1-805B-9833-0EF7-1EA2B2571B4A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17" name="Forma Livre: Forma 16">
                  <a:extLst>
                    <a:ext uri="{FF2B5EF4-FFF2-40B4-BE49-F238E27FC236}">
                      <a16:creationId xmlns:a16="http://schemas.microsoft.com/office/drawing/2014/main" id="{5E60318A-E252-06C8-2CE0-44EC3FD7336C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10890463-199F-AB1D-A254-BD9CC4AB265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" name="Forma Livre: Forma 18">
                  <a:extLst>
                    <a:ext uri="{FF2B5EF4-FFF2-40B4-BE49-F238E27FC236}">
                      <a16:creationId xmlns:a16="http://schemas.microsoft.com/office/drawing/2014/main" id="{E09C322D-7673-1E61-E6C9-02936CD5C121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859B054E-EAA0-421A-A885-B03C818589C7}"/>
              </a:ext>
            </a:extLst>
          </p:cNvPr>
          <p:cNvGrpSpPr/>
          <p:nvPr/>
        </p:nvGrpSpPr>
        <p:grpSpPr>
          <a:xfrm>
            <a:off x="-379881" y="6282006"/>
            <a:ext cx="13656840" cy="459362"/>
            <a:chOff x="-379881" y="2420889"/>
            <a:chExt cx="13656840" cy="4426697"/>
          </a:xfrm>
        </p:grpSpPr>
        <p:grpSp>
          <p:nvGrpSpPr>
            <p:cNvPr id="41" name="Agrupar 40">
              <a:extLst>
                <a:ext uri="{FF2B5EF4-FFF2-40B4-BE49-F238E27FC236}">
                  <a16:creationId xmlns:a16="http://schemas.microsoft.com/office/drawing/2014/main" id="{A1859D69-513C-D1CE-F264-27A16DD49C4F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43" name="Retângulo 42">
                <a:extLst>
                  <a:ext uri="{FF2B5EF4-FFF2-40B4-BE49-F238E27FC236}">
                    <a16:creationId xmlns:a16="http://schemas.microsoft.com/office/drawing/2014/main" id="{16214CC9-AD03-1C4D-E9AA-C28C88DBFB9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Imagem 43">
                <a:extLst>
                  <a:ext uri="{FF2B5EF4-FFF2-40B4-BE49-F238E27FC236}">
                    <a16:creationId xmlns:a16="http://schemas.microsoft.com/office/drawing/2014/main" id="{845D75F8-A353-4FAB-F10F-632E20D7F2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7AC33555-9ED7-B9B0-0F74-DF8556B1A125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5" name="Retângulo 44">
            <a:extLst>
              <a:ext uri="{FF2B5EF4-FFF2-40B4-BE49-F238E27FC236}">
                <a16:creationId xmlns:a16="http://schemas.microsoft.com/office/drawing/2014/main" id="{3D35C914-84BC-A223-928E-1CCA7893DC58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231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0F6239CE-4CCC-5625-67BF-539CBFC91C65}"/>
              </a:ext>
            </a:extLst>
          </p:cNvPr>
          <p:cNvGrpSpPr/>
          <p:nvPr/>
        </p:nvGrpSpPr>
        <p:grpSpPr>
          <a:xfrm>
            <a:off x="-410038" y="3559907"/>
            <a:ext cx="13656840" cy="4348031"/>
            <a:chOff x="-379881" y="3627637"/>
            <a:chExt cx="13656840" cy="4348031"/>
          </a:xfrm>
        </p:grpSpPr>
        <p:grpSp>
          <p:nvGrpSpPr>
            <p:cNvPr id="7" name="Agrupar 6">
              <a:extLst>
                <a:ext uri="{FF2B5EF4-FFF2-40B4-BE49-F238E27FC236}">
                  <a16:creationId xmlns:a16="http://schemas.microsoft.com/office/drawing/2014/main" id="{8BD15C90-71AB-07F7-2F90-C88A9C7EE843}"/>
                </a:ext>
              </a:extLst>
            </p:cNvPr>
            <p:cNvGrpSpPr/>
            <p:nvPr/>
          </p:nvGrpSpPr>
          <p:grpSpPr>
            <a:xfrm>
              <a:off x="-379881" y="3627637"/>
              <a:ext cx="13656840" cy="4348031"/>
              <a:chOff x="-319855" y="4008343"/>
              <a:chExt cx="13656840" cy="4348031"/>
            </a:xfrm>
          </p:grpSpPr>
          <p:sp>
            <p:nvSpPr>
              <p:cNvPr id="45" name="Retângulo 44">
                <a:extLst>
                  <a:ext uri="{FF2B5EF4-FFF2-40B4-BE49-F238E27FC236}">
                    <a16:creationId xmlns:a16="http://schemas.microsoft.com/office/drawing/2014/main" id="{83407413-BDE9-BFC5-69B2-7FDC10A88810}"/>
                  </a:ext>
                </a:extLst>
              </p:cNvPr>
              <p:cNvSpPr/>
              <p:nvPr/>
            </p:nvSpPr>
            <p:spPr>
              <a:xfrm>
                <a:off x="84537" y="4686961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6" name="Imagem 45">
                <a:extLst>
                  <a:ext uri="{FF2B5EF4-FFF2-40B4-BE49-F238E27FC236}">
                    <a16:creationId xmlns:a16="http://schemas.microsoft.com/office/drawing/2014/main" id="{69601672-15DC-04D8-9FAB-4012CF7B84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4008343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47405650-4F1C-D16A-AF99-BD4E33974E86}"/>
                </a:ext>
              </a:extLst>
            </p:cNvPr>
            <p:cNvSpPr/>
            <p:nvPr/>
          </p:nvSpPr>
          <p:spPr>
            <a:xfrm>
              <a:off x="33962" y="4216622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D5EC3E19-189B-AA24-1903-36DAA74103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941007"/>
              </p:ext>
            </p:extLst>
          </p:nvPr>
        </p:nvGraphicFramePr>
        <p:xfrm>
          <a:off x="1448795" y="1113407"/>
          <a:ext cx="9294409" cy="4892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CaixaDeTexto 11"/>
          <p:cNvSpPr txBox="1"/>
          <p:nvPr/>
        </p:nvSpPr>
        <p:spPr>
          <a:xfrm>
            <a:off x="1559496" y="2204864"/>
            <a:ext cx="633343" cy="2147675"/>
          </a:xfrm>
          <a:prstGeom prst="rect">
            <a:avLst/>
          </a:prstGeom>
          <a:noFill/>
          <a:ln>
            <a:noFill/>
          </a:ln>
        </p:spPr>
        <p:txBody>
          <a:bodyPr vert="vert270" wrap="square" lIns="138349" tIns="69174" rIns="138349" bIns="69174" rtlCol="0">
            <a:spAutoFit/>
          </a:bodyPr>
          <a:lstStyle/>
          <a:p>
            <a:pPr algn="ctr"/>
            <a:r>
              <a:rPr lang="pt-BR" sz="2300" b="1">
                <a:solidFill>
                  <a:schemeClr val="bg1">
                    <a:lumMod val="50000"/>
                  </a:schemeClr>
                </a:solidFill>
              </a:rPr>
              <a:t>Em R$ Milhões</a:t>
            </a:r>
            <a:endParaRPr lang="pt-BR" sz="23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4" name="Grupo 43"/>
          <p:cNvGrpSpPr/>
          <p:nvPr/>
        </p:nvGrpSpPr>
        <p:grpSpPr>
          <a:xfrm rot="21357406">
            <a:off x="4795078" y="1400499"/>
            <a:ext cx="2376264" cy="936104"/>
            <a:chOff x="443452" y="1077260"/>
            <a:chExt cx="2376264" cy="936104"/>
          </a:xfrm>
        </p:grpSpPr>
        <p:cxnSp>
          <p:nvCxnSpPr>
            <p:cNvPr id="4" name="Conector de seta reta 46">
              <a:extLst>
                <a:ext uri="{FF2B5EF4-FFF2-40B4-BE49-F238E27FC236}">
                  <a16:creationId xmlns:a16="http://schemas.microsoft.com/office/drawing/2014/main" id="{6E760626-628B-94F9-A36E-36D8EFE29A25}"/>
                </a:ext>
              </a:extLst>
            </p:cNvPr>
            <p:cNvCxnSpPr/>
            <p:nvPr/>
          </p:nvCxnSpPr>
          <p:spPr>
            <a:xfrm rot="242594" flipV="1">
              <a:off x="443452" y="1077260"/>
              <a:ext cx="2376264" cy="936104"/>
            </a:xfrm>
            <a:prstGeom prst="straightConnector1">
              <a:avLst/>
            </a:prstGeom>
            <a:ln w="57150">
              <a:solidFill>
                <a:srgbClr val="1E7C4F"/>
              </a:solidFill>
              <a:tailEnd type="arrow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tângulo de cantos arredondados 47">
              <a:extLst>
                <a:ext uri="{FF2B5EF4-FFF2-40B4-BE49-F238E27FC236}">
                  <a16:creationId xmlns:a16="http://schemas.microsoft.com/office/drawing/2014/main" id="{EF77D1A0-655C-8BC3-42C4-1BA39D43C1DA}"/>
                </a:ext>
              </a:extLst>
            </p:cNvPr>
            <p:cNvSpPr/>
            <p:nvPr/>
          </p:nvSpPr>
          <p:spPr>
            <a:xfrm rot="20651820">
              <a:off x="911584" y="1257312"/>
              <a:ext cx="1440000" cy="57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1E7C4F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sz="1600" b="1" dirty="0">
                  <a:solidFill>
                    <a:srgbClr val="FFC000"/>
                  </a:solidFill>
                </a:rPr>
                <a:t>44 % nas contratações</a:t>
              </a:r>
              <a:endParaRPr lang="pt-BR" sz="105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6" name="Título 9">
            <a:extLst>
              <a:ext uri="{FF2B5EF4-FFF2-40B4-BE49-F238E27FC236}">
                <a16:creationId xmlns:a16="http://schemas.microsoft.com/office/drawing/2014/main" id="{0D867615-8BE0-EC49-03E1-1B9821EC1404}"/>
              </a:ext>
            </a:extLst>
          </p:cNvPr>
          <p:cNvSpPr txBox="1">
            <a:spLocks/>
          </p:cNvSpPr>
          <p:nvPr/>
        </p:nvSpPr>
        <p:spPr>
          <a:xfrm>
            <a:off x="335360" y="453748"/>
            <a:ext cx="11663052" cy="5269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200">
              <a:lnSpc>
                <a:spcPct val="110000"/>
              </a:lnSpc>
              <a:defRPr/>
            </a:pPr>
            <a:r>
              <a:rPr lang="pt-BR" sz="2800" b="1" dirty="0">
                <a:gradFill>
                  <a:gsLst>
                    <a:gs pos="0">
                      <a:srgbClr val="096C36"/>
                    </a:gs>
                    <a:gs pos="100000">
                      <a:srgbClr val="14A229"/>
                    </a:gs>
                  </a:gsLst>
                  <a:lin ang="19800000" scaled="0"/>
                </a:gradFill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Contratações MPE Global  - SET2023 </a:t>
            </a:r>
            <a:r>
              <a:rPr lang="pt-BR" sz="2800" b="1" dirty="0" err="1">
                <a:gradFill>
                  <a:gsLst>
                    <a:gs pos="0">
                      <a:srgbClr val="096C36"/>
                    </a:gs>
                    <a:gs pos="100000">
                      <a:srgbClr val="14A229"/>
                    </a:gs>
                  </a:gsLst>
                  <a:lin ang="19800000" scaled="0"/>
                </a:gradFill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vs</a:t>
            </a:r>
            <a:r>
              <a:rPr lang="pt-BR" sz="2800" b="1" dirty="0">
                <a:gradFill>
                  <a:gsLst>
                    <a:gs pos="0">
                      <a:srgbClr val="096C36"/>
                    </a:gs>
                    <a:gs pos="100000">
                      <a:srgbClr val="14A229"/>
                    </a:gs>
                  </a:gsLst>
                  <a:lin ang="19800000" scaled="0"/>
                </a:gradFill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 SET2024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FAED56D1-08CB-17AA-9628-A9DEC44D2AF9}"/>
              </a:ext>
            </a:extLst>
          </p:cNvPr>
          <p:cNvGrpSpPr/>
          <p:nvPr/>
        </p:nvGrpSpPr>
        <p:grpSpPr>
          <a:xfrm>
            <a:off x="-677230" y="0"/>
            <a:ext cx="12869230" cy="306758"/>
            <a:chOff x="-677230" y="0"/>
            <a:chExt cx="12869230" cy="306758"/>
          </a:xfrm>
        </p:grpSpPr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C82AE719-FDD5-DD26-2BDD-8F8DBA7A0D32}"/>
                </a:ext>
              </a:extLst>
            </p:cNvPr>
            <p:cNvGrpSpPr/>
            <p:nvPr/>
          </p:nvGrpSpPr>
          <p:grpSpPr>
            <a:xfrm>
              <a:off x="-677230" y="0"/>
              <a:ext cx="12869230" cy="306758"/>
              <a:chOff x="-677230" y="0"/>
              <a:chExt cx="12869230" cy="306758"/>
            </a:xfrm>
          </p:grpSpPr>
          <p:sp>
            <p:nvSpPr>
              <p:cNvPr id="32" name="Retângulo 31">
                <a:extLst>
                  <a:ext uri="{FF2B5EF4-FFF2-40B4-BE49-F238E27FC236}">
                    <a16:creationId xmlns:a16="http://schemas.microsoft.com/office/drawing/2014/main" id="{BC5D5146-843B-B90C-7678-9C62803EDFA1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33" name="Agrupar 32">
                <a:extLst>
                  <a:ext uri="{FF2B5EF4-FFF2-40B4-BE49-F238E27FC236}">
                    <a16:creationId xmlns:a16="http://schemas.microsoft.com/office/drawing/2014/main" id="{8373E7B2-2E88-F802-AD66-99E5D8CE607E}"/>
                  </a:ext>
                </a:extLst>
              </p:cNvPr>
              <p:cNvGrpSpPr/>
              <p:nvPr/>
            </p:nvGrpSpPr>
            <p:grpSpPr>
              <a:xfrm>
                <a:off x="-677230" y="5447"/>
                <a:ext cx="8927175" cy="276999"/>
                <a:chOff x="-1309586" y="-40273"/>
                <a:chExt cx="8927175" cy="276999"/>
              </a:xfrm>
            </p:grpSpPr>
            <p:sp>
              <p:nvSpPr>
                <p:cNvPr id="34" name="CaixaDeTexto 33">
                  <a:extLst>
                    <a:ext uri="{FF2B5EF4-FFF2-40B4-BE49-F238E27FC236}">
                      <a16:creationId xmlns:a16="http://schemas.microsoft.com/office/drawing/2014/main" id="{5949893D-8502-3D1A-B082-18D879BA2948}"/>
                    </a:ext>
                  </a:extLst>
                </p:cNvPr>
                <p:cNvSpPr txBox="1"/>
                <p:nvPr/>
              </p:nvSpPr>
              <p:spPr>
                <a:xfrm>
                  <a:off x="-1309586" y="-40273"/>
                  <a:ext cx="208898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10</a:t>
                  </a:r>
                </a:p>
              </p:txBody>
            </p:sp>
            <p:sp>
              <p:nvSpPr>
                <p:cNvPr id="35" name="CaixaDeTexto 34">
                  <a:extLst>
                    <a:ext uri="{FF2B5EF4-FFF2-40B4-BE49-F238E27FC236}">
                      <a16:creationId xmlns:a16="http://schemas.microsoft.com/office/drawing/2014/main" id="{E74B5A96-FFD5-5407-A216-D24BB3775EBE}"/>
                    </a:ext>
                  </a:extLst>
                </p:cNvPr>
                <p:cNvSpPr txBox="1"/>
                <p:nvPr/>
              </p:nvSpPr>
              <p:spPr>
                <a:xfrm>
                  <a:off x="207060" y="-1096"/>
                  <a:ext cx="7410529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MPE – MICRO E PEQUENAS EMPRESAS</a:t>
                  </a:r>
                </a:p>
              </p:txBody>
            </p:sp>
            <p:cxnSp>
              <p:nvCxnSpPr>
                <p:cNvPr id="36" name="Conector reto 35">
                  <a:extLst>
                    <a:ext uri="{FF2B5EF4-FFF2-40B4-BE49-F238E27FC236}">
                      <a16:creationId xmlns:a16="http://schemas.microsoft.com/office/drawing/2014/main" id="{10F988C1-A936-0122-2A4C-FEC54A3971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8964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9249DB82-B0CB-9989-838E-CA6A18923A65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11" name="Agrupar 10">
                <a:extLst>
                  <a:ext uri="{FF2B5EF4-FFF2-40B4-BE49-F238E27FC236}">
                    <a16:creationId xmlns:a16="http://schemas.microsoft.com/office/drawing/2014/main" id="{BB9CBF41-DC75-2871-3F56-48004B13EBF7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7" name="Forma Livre: Forma 16">
                  <a:extLst>
                    <a:ext uri="{FF2B5EF4-FFF2-40B4-BE49-F238E27FC236}">
                      <a16:creationId xmlns:a16="http://schemas.microsoft.com/office/drawing/2014/main" id="{78CDE580-090A-4EEE-DD5E-223FCCD39C09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0721956-0DE7-B9CE-744C-2E188DC562FD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" name="Forma Livre: Forma 18">
                  <a:extLst>
                    <a:ext uri="{FF2B5EF4-FFF2-40B4-BE49-F238E27FC236}">
                      <a16:creationId xmlns:a16="http://schemas.microsoft.com/office/drawing/2014/main" id="{940053F5-850C-B79A-A4C9-3089DFE0E916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0" name="Forma Livre: Forma 19">
                  <a:extLst>
                    <a:ext uri="{FF2B5EF4-FFF2-40B4-BE49-F238E27FC236}">
                      <a16:creationId xmlns:a16="http://schemas.microsoft.com/office/drawing/2014/main" id="{E1E5CE50-6E83-5486-0E49-8DF8B2D21283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1" name="Forma Livre: Forma 20">
                  <a:extLst>
                    <a:ext uri="{FF2B5EF4-FFF2-40B4-BE49-F238E27FC236}">
                      <a16:creationId xmlns:a16="http://schemas.microsoft.com/office/drawing/2014/main" id="{D2190F33-96FD-E5C7-4F2E-26E9443F2042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E62B89A2-2F9F-4DFA-43FB-994F23C5ABA5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3" name="Forma Livre: Forma 22">
                  <a:extLst>
                    <a:ext uri="{FF2B5EF4-FFF2-40B4-BE49-F238E27FC236}">
                      <a16:creationId xmlns:a16="http://schemas.microsoft.com/office/drawing/2014/main" id="{93C09998-E2DA-65D9-4F2B-B771CE7B20E8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E79D87A8-1058-1565-2553-FCE3BEC76018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64A964E-1463-938E-008D-2D051812C690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DA769778-EA6B-F70E-2484-E051B5109327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C7D6E84B-FAFA-EEE9-0774-56C899DE3179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504FAEE0-BA7D-C191-5976-D1C960F51828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11EA1A9B-6F5F-00EB-4A33-2FDBDEABFDA6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40E47335-3A49-B341-C009-C36366EA66CB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21461E95-B139-A4DE-6B43-0DFF86D0C708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13" name="Agrupar 12">
                <a:extLst>
                  <a:ext uri="{FF2B5EF4-FFF2-40B4-BE49-F238E27FC236}">
                    <a16:creationId xmlns:a16="http://schemas.microsoft.com/office/drawing/2014/main" id="{F623BCCA-7F71-B070-CFAB-3AAE206DAC6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8BDEFD6D-E28C-0002-996E-93BDCD4BFB02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C157635-D30D-77AC-AFBD-6B228E0F1573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AD07CAE6-57E4-F641-EE06-127425653C6A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61D765A8-2CBB-BC87-EB4F-F864289D0114}"/>
              </a:ext>
            </a:extLst>
          </p:cNvPr>
          <p:cNvGrpSpPr/>
          <p:nvPr/>
        </p:nvGrpSpPr>
        <p:grpSpPr>
          <a:xfrm>
            <a:off x="-379881" y="6282006"/>
            <a:ext cx="13656840" cy="459362"/>
            <a:chOff x="-379881" y="2420889"/>
            <a:chExt cx="13656840" cy="4426697"/>
          </a:xfrm>
        </p:grpSpPr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3067DF2B-E3D8-59A9-37B2-999A877EDF70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AE1C5B05-CB1A-E7B4-F4C2-749BD4CD3B89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1" name="Imagem 40">
                <a:extLst>
                  <a:ext uri="{FF2B5EF4-FFF2-40B4-BE49-F238E27FC236}">
                    <a16:creationId xmlns:a16="http://schemas.microsoft.com/office/drawing/2014/main" id="{43313E7D-3025-F754-36A4-A46C3BC1B8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EAEDF334-6431-1E18-4F13-50C98FD2CC9C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2" name="Retângulo 41">
            <a:extLst>
              <a:ext uri="{FF2B5EF4-FFF2-40B4-BE49-F238E27FC236}">
                <a16:creationId xmlns:a16="http://schemas.microsoft.com/office/drawing/2014/main" id="{452195B1-973C-C8F4-3BF9-153D2618F94C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923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EE383021-DCF4-A50A-CC7C-EE07A58C6D78}"/>
              </a:ext>
            </a:extLst>
          </p:cNvPr>
          <p:cNvGrpSpPr/>
          <p:nvPr/>
        </p:nvGrpSpPr>
        <p:grpSpPr>
          <a:xfrm>
            <a:off x="-432048" y="2514984"/>
            <a:ext cx="13656840" cy="4348031"/>
            <a:chOff x="-379881" y="3627637"/>
            <a:chExt cx="13656840" cy="4348031"/>
          </a:xfrm>
        </p:grpSpPr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802B78FF-DDCF-4315-CAAA-F18BE3CA523F}"/>
                </a:ext>
              </a:extLst>
            </p:cNvPr>
            <p:cNvGrpSpPr/>
            <p:nvPr/>
          </p:nvGrpSpPr>
          <p:grpSpPr>
            <a:xfrm>
              <a:off x="-379881" y="3627637"/>
              <a:ext cx="13656840" cy="4348031"/>
              <a:chOff x="-319855" y="4008343"/>
              <a:chExt cx="13656840" cy="4348031"/>
            </a:xfrm>
          </p:grpSpPr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AD30F8A0-3BDC-E6BB-ABCE-918F6A325C01}"/>
                  </a:ext>
                </a:extLst>
              </p:cNvPr>
              <p:cNvSpPr/>
              <p:nvPr/>
            </p:nvSpPr>
            <p:spPr>
              <a:xfrm>
                <a:off x="84537" y="4686961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" name="Imagem 10">
                <a:extLst>
                  <a:ext uri="{FF2B5EF4-FFF2-40B4-BE49-F238E27FC236}">
                    <a16:creationId xmlns:a16="http://schemas.microsoft.com/office/drawing/2014/main" id="{F6A30D77-8468-B2DE-B522-D11BEF5C44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4008343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568C7901-41D8-E8A7-63CB-FC528D3D3C8A}"/>
                </a:ext>
              </a:extLst>
            </p:cNvPr>
            <p:cNvSpPr/>
            <p:nvPr/>
          </p:nvSpPr>
          <p:spPr>
            <a:xfrm>
              <a:off x="33962" y="4216622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52555" y="6780593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9300498" cy="276999"/>
                <a:chOff x="-729797" y="-30840"/>
                <a:chExt cx="9300498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12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8624616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AÇOES COLABORATIVAS PARA ALCANCE DA PERFORMENCE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38" name="Pentágono 37"/>
          <p:cNvSpPr/>
          <p:nvPr/>
        </p:nvSpPr>
        <p:spPr>
          <a:xfrm>
            <a:off x="335359" y="476672"/>
            <a:ext cx="11002697" cy="6192688"/>
          </a:xfrm>
          <a:prstGeom prst="homePlate">
            <a:avLst/>
          </a:prstGeom>
          <a:noFill/>
          <a:ln w="38100">
            <a:solidFill>
              <a:srgbClr val="FBB91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54F116AC-1E40-31EB-E958-34BC887BFFDE}"/>
              </a:ext>
            </a:extLst>
          </p:cNvPr>
          <p:cNvSpPr/>
          <p:nvPr/>
        </p:nvSpPr>
        <p:spPr>
          <a:xfrm>
            <a:off x="8685466" y="1905489"/>
            <a:ext cx="2993209" cy="2937179"/>
          </a:xfrm>
          <a:prstGeom prst="ellipse">
            <a:avLst/>
          </a:prstGeom>
          <a:solidFill>
            <a:schemeClr val="bg1"/>
          </a:solidFill>
          <a:ln w="38100">
            <a:solidFill>
              <a:srgbClr val="FBB91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CA148AF6-4E1A-99D9-B9A0-53BE6FF87578}"/>
              </a:ext>
            </a:extLst>
          </p:cNvPr>
          <p:cNvSpPr/>
          <p:nvPr/>
        </p:nvSpPr>
        <p:spPr>
          <a:xfrm>
            <a:off x="8921349" y="2114079"/>
            <a:ext cx="2520000" cy="2520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pt-B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aphicFrame>
        <p:nvGraphicFramePr>
          <p:cNvPr id="41" name="Diagrama 40">
            <a:extLst>
              <a:ext uri="{FF2B5EF4-FFF2-40B4-BE49-F238E27FC236}">
                <a16:creationId xmlns:a16="http://schemas.microsoft.com/office/drawing/2014/main" id="{F5D40186-C1F3-C4F6-BDD8-941E6A68F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6117913"/>
              </p:ext>
            </p:extLst>
          </p:nvPr>
        </p:nvGraphicFramePr>
        <p:xfrm>
          <a:off x="911424" y="692696"/>
          <a:ext cx="5328592" cy="3181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42" name="Diagrama 41">
            <a:extLst>
              <a:ext uri="{FF2B5EF4-FFF2-40B4-BE49-F238E27FC236}">
                <a16:creationId xmlns:a16="http://schemas.microsoft.com/office/drawing/2014/main" id="{3FA74A6E-6C60-A4A5-82FC-ED6CC33B24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5133062"/>
              </p:ext>
            </p:extLst>
          </p:nvPr>
        </p:nvGraphicFramePr>
        <p:xfrm>
          <a:off x="2980521" y="4038956"/>
          <a:ext cx="6146722" cy="2630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422278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566841" y="2730381"/>
            <a:ext cx="13656840" cy="4089656"/>
            <a:chOff x="-489995" y="539341"/>
            <a:chExt cx="13656840" cy="4384502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489995" y="539341"/>
              <a:ext cx="13656840" cy="4384502"/>
              <a:chOff x="-429969" y="920047"/>
              <a:chExt cx="13656840" cy="4384502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136873" y="1635136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429969" y="920047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76847" y="1137798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10743469" cy="276999"/>
                <a:chOff x="-729797" y="-30840"/>
                <a:chExt cx="10743469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13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6" y="-7757"/>
                  <a:ext cx="100675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RECURSOS DISPONÍVEIS/2024 e Realizado até quinzena 1ªquinzena set/2024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38" name="Seta: Pentágono 37">
            <a:extLst>
              <a:ext uri="{FF2B5EF4-FFF2-40B4-BE49-F238E27FC236}">
                <a16:creationId xmlns:a16="http://schemas.microsoft.com/office/drawing/2014/main" id="{F1E15038-F89B-6371-C586-A1CC3DE440D6}"/>
              </a:ext>
            </a:extLst>
          </p:cNvPr>
          <p:cNvSpPr/>
          <p:nvPr/>
        </p:nvSpPr>
        <p:spPr>
          <a:xfrm flipH="1">
            <a:off x="1977400" y="1471406"/>
            <a:ext cx="9790843" cy="4040904"/>
          </a:xfrm>
          <a:prstGeom prst="homePlate">
            <a:avLst/>
          </a:prstGeom>
          <a:noFill/>
          <a:ln w="285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222E46D0-39E4-42E0-0914-AFCD2E1253B1}"/>
              </a:ext>
            </a:extLst>
          </p:cNvPr>
          <p:cNvSpPr/>
          <p:nvPr/>
        </p:nvSpPr>
        <p:spPr>
          <a:xfrm>
            <a:off x="578440" y="1876560"/>
            <a:ext cx="3097827" cy="302635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FBB914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E97A264D-35A1-DEE3-4A1B-F80C5765F67F}"/>
              </a:ext>
            </a:extLst>
          </p:cNvPr>
          <p:cNvSpPr/>
          <p:nvPr/>
        </p:nvSpPr>
        <p:spPr>
          <a:xfrm>
            <a:off x="847207" y="2126164"/>
            <a:ext cx="2562725" cy="259228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pt-B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64E68F4D-CCDC-A49A-5846-094F65384F52}"/>
              </a:ext>
            </a:extLst>
          </p:cNvPr>
          <p:cNvGrpSpPr/>
          <p:nvPr/>
        </p:nvGrpSpPr>
        <p:grpSpPr>
          <a:xfrm>
            <a:off x="4456547" y="809973"/>
            <a:ext cx="3278905" cy="5159529"/>
            <a:chOff x="-25934" y="-310480"/>
            <a:chExt cx="3278905" cy="5460216"/>
          </a:xfrm>
          <a:scene3d>
            <a:camera prst="orthographicFront"/>
            <a:lightRig rig="flat" dir="t"/>
          </a:scene3d>
        </p:grpSpPr>
        <p:sp>
          <p:nvSpPr>
            <p:cNvPr id="5" name="Retângulo: Cantos Arredondados 4">
              <a:extLst>
                <a:ext uri="{FF2B5EF4-FFF2-40B4-BE49-F238E27FC236}">
                  <a16:creationId xmlns:a16="http://schemas.microsoft.com/office/drawing/2014/main" id="{022DECE0-D21B-8533-908A-D4ABC2DEBFF2}"/>
                </a:ext>
              </a:extLst>
            </p:cNvPr>
            <p:cNvSpPr/>
            <p:nvPr/>
          </p:nvSpPr>
          <p:spPr>
            <a:xfrm>
              <a:off x="155144" y="-310480"/>
              <a:ext cx="3097827" cy="5460216"/>
            </a:xfrm>
            <a:prstGeom prst="roundRect">
              <a:avLst>
                <a:gd name="adj" fmla="val 10000"/>
              </a:avLst>
            </a:prstGeom>
            <a:blipFill rotWithShape="0">
              <a:blip r:embed="rId5"/>
              <a:srcRect/>
              <a:stretch>
                <a:fillRect t="-50000" b="-50000"/>
              </a:stretch>
            </a:blipFill>
            <a:ln>
              <a:noFill/>
            </a:ln>
            <a:sp3d z="-190500" extrusionH="12700" prstMaterial="plastic">
              <a:bevelT w="50800" h="50800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6" name="Retângulo: Cantos Arredondados 4">
              <a:extLst>
                <a:ext uri="{FF2B5EF4-FFF2-40B4-BE49-F238E27FC236}">
                  <a16:creationId xmlns:a16="http://schemas.microsoft.com/office/drawing/2014/main" id="{AE8CF906-C02B-35A1-4C17-C3C83D581357}"/>
                </a:ext>
              </a:extLst>
            </p:cNvPr>
            <p:cNvSpPr txBox="1"/>
            <p:nvPr/>
          </p:nvSpPr>
          <p:spPr>
            <a:xfrm>
              <a:off x="-25934" y="56876"/>
              <a:ext cx="3097827" cy="582478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2000" b="1" kern="1200" dirty="0">
                <a:solidFill>
                  <a:srgbClr val="033F0E"/>
                </a:solidFill>
              </a:endParaRP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400" b="1" dirty="0">
                  <a:solidFill>
                    <a:srgbClr val="096C36"/>
                  </a:solidFill>
                </a:rPr>
                <a:t>Meta de Aplicação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400" b="1" dirty="0">
                <a:solidFill>
                  <a:srgbClr val="096C36"/>
                </a:solidFill>
              </a:endParaRP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400" b="1" dirty="0">
                  <a:solidFill>
                    <a:srgbClr val="096C36"/>
                  </a:solidFill>
                </a:rPr>
                <a:t> </a:t>
              </a: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72E941B2-4267-2E7A-E876-6D6311B4DCC7}"/>
              </a:ext>
            </a:extLst>
          </p:cNvPr>
          <p:cNvGrpSpPr/>
          <p:nvPr/>
        </p:nvGrpSpPr>
        <p:grpSpPr>
          <a:xfrm>
            <a:off x="5243903" y="1489659"/>
            <a:ext cx="2098092" cy="1617558"/>
            <a:chOff x="241567" y="2001646"/>
            <a:chExt cx="2062186" cy="1617558"/>
          </a:xfrm>
          <a:scene3d>
            <a:camera prst="orthographicFront"/>
            <a:lightRig rig="flat" dir="t"/>
          </a:scene3d>
        </p:grpSpPr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B2089AF9-11AC-32E3-6F64-E3A78AB3BECE}"/>
                </a:ext>
              </a:extLst>
            </p:cNvPr>
            <p:cNvSpPr/>
            <p:nvPr/>
          </p:nvSpPr>
          <p:spPr>
            <a:xfrm>
              <a:off x="241567" y="2001646"/>
              <a:ext cx="2062186" cy="1617558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37" name="Retângulo: Cantos Arredondados 4">
              <a:extLst>
                <a:ext uri="{FF2B5EF4-FFF2-40B4-BE49-F238E27FC236}">
                  <a16:creationId xmlns:a16="http://schemas.microsoft.com/office/drawing/2014/main" id="{05E56598-E08E-0983-C53E-A63FDC8D7115}"/>
                </a:ext>
              </a:extLst>
            </p:cNvPr>
            <p:cNvSpPr txBox="1"/>
            <p:nvPr/>
          </p:nvSpPr>
          <p:spPr>
            <a:xfrm>
              <a:off x="288944" y="2049023"/>
              <a:ext cx="1967432" cy="15228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rgbClr val="FBB914"/>
                  </a:solidFill>
                </a:rPr>
                <a:t>APOIO AOS PEQUENOS PORTES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kern="1200" dirty="0">
                  <a:solidFill>
                    <a:schemeClr val="bg1"/>
                  </a:solidFill>
                </a:rPr>
                <a:t>R$7,4 BI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E1517CA8-E07C-99B9-81BE-1948E2C631D8}"/>
              </a:ext>
            </a:extLst>
          </p:cNvPr>
          <p:cNvGrpSpPr/>
          <p:nvPr/>
        </p:nvGrpSpPr>
        <p:grpSpPr>
          <a:xfrm>
            <a:off x="5243902" y="3658448"/>
            <a:ext cx="2124601" cy="1484533"/>
            <a:chOff x="170763" y="3823389"/>
            <a:chExt cx="2048011" cy="1484533"/>
          </a:xfrm>
          <a:scene3d>
            <a:camera prst="orthographicFront"/>
            <a:lightRig rig="flat" dir="t"/>
          </a:scene3d>
        </p:grpSpPr>
        <p:sp>
          <p:nvSpPr>
            <p:cNvPr id="44" name="Retângulo: Cantos Arredondados 43">
              <a:extLst>
                <a:ext uri="{FF2B5EF4-FFF2-40B4-BE49-F238E27FC236}">
                  <a16:creationId xmlns:a16="http://schemas.microsoft.com/office/drawing/2014/main" id="{B986719C-A474-5B64-AE25-2F9A855424EE}"/>
                </a:ext>
              </a:extLst>
            </p:cNvPr>
            <p:cNvSpPr/>
            <p:nvPr/>
          </p:nvSpPr>
          <p:spPr>
            <a:xfrm>
              <a:off x="170763" y="3823389"/>
              <a:ext cx="2048011" cy="1484533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45" name="Retângulo: Cantos Arredondados 4">
              <a:extLst>
                <a:ext uri="{FF2B5EF4-FFF2-40B4-BE49-F238E27FC236}">
                  <a16:creationId xmlns:a16="http://schemas.microsoft.com/office/drawing/2014/main" id="{95F11FD4-32F3-4751-D76E-2F910A23CBC3}"/>
                </a:ext>
              </a:extLst>
            </p:cNvPr>
            <p:cNvSpPr txBox="1"/>
            <p:nvPr/>
          </p:nvSpPr>
          <p:spPr>
            <a:xfrm>
              <a:off x="214243" y="3866869"/>
              <a:ext cx="1961051" cy="139757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b="1" dirty="0">
                  <a:solidFill>
                    <a:srgbClr val="FBB914"/>
                  </a:solidFill>
                </a:rPr>
                <a:t>MEI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dirty="0">
                  <a:solidFill>
                    <a:schemeClr val="bg1"/>
                  </a:solidFill>
                </a:rPr>
                <a:t>R$25,36 MI</a:t>
              </a: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FAFD92B1-E5E7-1974-929D-7D1D9BFF3A8E}"/>
              </a:ext>
            </a:extLst>
          </p:cNvPr>
          <p:cNvGrpSpPr/>
          <p:nvPr/>
        </p:nvGrpSpPr>
        <p:grpSpPr>
          <a:xfrm>
            <a:off x="8278924" y="795095"/>
            <a:ext cx="3158639" cy="5174407"/>
            <a:chOff x="-60812" y="-314153"/>
            <a:chExt cx="3158639" cy="5460216"/>
          </a:xfrm>
          <a:scene3d>
            <a:camera prst="orthographicFront"/>
            <a:lightRig rig="flat" dir="t"/>
          </a:scene3d>
        </p:grpSpPr>
        <p:sp>
          <p:nvSpPr>
            <p:cNvPr id="51" name="Retângulo: Cantos Arredondados 50">
              <a:extLst>
                <a:ext uri="{FF2B5EF4-FFF2-40B4-BE49-F238E27FC236}">
                  <a16:creationId xmlns:a16="http://schemas.microsoft.com/office/drawing/2014/main" id="{7F41F69B-F1FC-0115-2685-D6AEE3100FCC}"/>
                </a:ext>
              </a:extLst>
            </p:cNvPr>
            <p:cNvSpPr/>
            <p:nvPr/>
          </p:nvSpPr>
          <p:spPr>
            <a:xfrm>
              <a:off x="-60812" y="-314153"/>
              <a:ext cx="3097827" cy="5460216"/>
            </a:xfrm>
            <a:prstGeom prst="roundRect">
              <a:avLst>
                <a:gd name="adj" fmla="val 10000"/>
              </a:avLst>
            </a:prstGeom>
            <a:blipFill rotWithShape="0">
              <a:blip r:embed="rId5"/>
              <a:srcRect/>
              <a:stretch>
                <a:fillRect t="-50000" b="-50000"/>
              </a:stretch>
            </a:blipFill>
            <a:ln>
              <a:noFill/>
            </a:ln>
            <a:sp3d z="-190500" extrusionH="12700" prstMaterial="plastic">
              <a:bevelT w="50800" h="50800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52" name="Retângulo: Cantos Arredondados 4">
              <a:extLst>
                <a:ext uri="{FF2B5EF4-FFF2-40B4-BE49-F238E27FC236}">
                  <a16:creationId xmlns:a16="http://schemas.microsoft.com/office/drawing/2014/main" id="{075BFADA-3D4A-AB57-9DC9-0DA172A50FBB}"/>
                </a:ext>
              </a:extLst>
            </p:cNvPr>
            <p:cNvSpPr txBox="1"/>
            <p:nvPr/>
          </p:nvSpPr>
          <p:spPr>
            <a:xfrm>
              <a:off x="0" y="1"/>
              <a:ext cx="3097827" cy="582478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2000" b="1" kern="1200" dirty="0">
                <a:solidFill>
                  <a:srgbClr val="033F0E"/>
                </a:solidFill>
              </a:endParaRP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b="1" kern="1200" dirty="0">
                  <a:solidFill>
                    <a:srgbClr val="096C36"/>
                  </a:solidFill>
                </a:rPr>
                <a:t>Realizado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2400" b="1" dirty="0">
                <a:solidFill>
                  <a:srgbClr val="096C36"/>
                </a:solidFill>
              </a:endParaRP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2400" b="1" kern="1200" dirty="0">
                <a:solidFill>
                  <a:srgbClr val="096C36"/>
                </a:solidFill>
              </a:endParaRPr>
            </a:p>
          </p:txBody>
        </p:sp>
      </p:grpSp>
      <p:grpSp>
        <p:nvGrpSpPr>
          <p:cNvPr id="53" name="Agrupar 52">
            <a:extLst>
              <a:ext uri="{FF2B5EF4-FFF2-40B4-BE49-F238E27FC236}">
                <a16:creationId xmlns:a16="http://schemas.microsoft.com/office/drawing/2014/main" id="{BCABFE88-264F-29FB-F0DC-82D55ED57F08}"/>
              </a:ext>
            </a:extLst>
          </p:cNvPr>
          <p:cNvGrpSpPr/>
          <p:nvPr/>
        </p:nvGrpSpPr>
        <p:grpSpPr>
          <a:xfrm>
            <a:off x="8895117" y="1424029"/>
            <a:ext cx="2228489" cy="1617558"/>
            <a:chOff x="241567" y="2001646"/>
            <a:chExt cx="2062186" cy="1617558"/>
          </a:xfrm>
          <a:scene3d>
            <a:camera prst="orthographicFront"/>
            <a:lightRig rig="flat" dir="t"/>
          </a:scene3d>
        </p:grpSpPr>
        <p:sp>
          <p:nvSpPr>
            <p:cNvPr id="54" name="Retângulo: Cantos Arredondados 53">
              <a:extLst>
                <a:ext uri="{FF2B5EF4-FFF2-40B4-BE49-F238E27FC236}">
                  <a16:creationId xmlns:a16="http://schemas.microsoft.com/office/drawing/2014/main" id="{73B64CF3-792E-1639-1A3A-39A95C90FF4E}"/>
                </a:ext>
              </a:extLst>
            </p:cNvPr>
            <p:cNvSpPr/>
            <p:nvPr/>
          </p:nvSpPr>
          <p:spPr>
            <a:xfrm>
              <a:off x="241567" y="2001646"/>
              <a:ext cx="2062186" cy="1617558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55" name="Retângulo: Cantos Arredondados 4">
              <a:extLst>
                <a:ext uri="{FF2B5EF4-FFF2-40B4-BE49-F238E27FC236}">
                  <a16:creationId xmlns:a16="http://schemas.microsoft.com/office/drawing/2014/main" id="{CD2714D8-8743-9F23-E992-6637E4B73D8E}"/>
                </a:ext>
              </a:extLst>
            </p:cNvPr>
            <p:cNvSpPr txBox="1"/>
            <p:nvPr/>
          </p:nvSpPr>
          <p:spPr>
            <a:xfrm>
              <a:off x="288944" y="2049023"/>
              <a:ext cx="1967432" cy="15228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rgbClr val="FBB914"/>
                  </a:solidFill>
                </a:rPr>
                <a:t>APOIO AOS PEQUENOS PORTES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kern="1200" dirty="0">
                  <a:solidFill>
                    <a:schemeClr val="bg1"/>
                  </a:solidFill>
                </a:rPr>
                <a:t>R$4,35 BI</a:t>
              </a:r>
              <a:endParaRPr lang="pt-BR" sz="1600" b="1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Agrupar 58">
            <a:extLst>
              <a:ext uri="{FF2B5EF4-FFF2-40B4-BE49-F238E27FC236}">
                <a16:creationId xmlns:a16="http://schemas.microsoft.com/office/drawing/2014/main" id="{FE2BCB01-518D-2EB9-0CDD-BFE635035ECB}"/>
              </a:ext>
            </a:extLst>
          </p:cNvPr>
          <p:cNvGrpSpPr/>
          <p:nvPr/>
        </p:nvGrpSpPr>
        <p:grpSpPr>
          <a:xfrm>
            <a:off x="8928812" y="3635279"/>
            <a:ext cx="2078292" cy="1484533"/>
            <a:chOff x="170763" y="3823389"/>
            <a:chExt cx="2048011" cy="1484533"/>
          </a:xfrm>
          <a:scene3d>
            <a:camera prst="orthographicFront"/>
            <a:lightRig rig="flat" dir="t"/>
          </a:scene3d>
        </p:grpSpPr>
        <p:sp>
          <p:nvSpPr>
            <p:cNvPr id="60" name="Retângulo: Cantos Arredondados 59">
              <a:extLst>
                <a:ext uri="{FF2B5EF4-FFF2-40B4-BE49-F238E27FC236}">
                  <a16:creationId xmlns:a16="http://schemas.microsoft.com/office/drawing/2014/main" id="{76E6EAD1-03A5-65A8-031B-5B3CB5B8CC5C}"/>
                </a:ext>
              </a:extLst>
            </p:cNvPr>
            <p:cNvSpPr/>
            <p:nvPr/>
          </p:nvSpPr>
          <p:spPr>
            <a:xfrm>
              <a:off x="170763" y="3823389"/>
              <a:ext cx="2048011" cy="1484533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61" name="Retângulo: Cantos Arredondados 4">
              <a:extLst>
                <a:ext uri="{FF2B5EF4-FFF2-40B4-BE49-F238E27FC236}">
                  <a16:creationId xmlns:a16="http://schemas.microsoft.com/office/drawing/2014/main" id="{D2FAED5C-2CB0-043A-48FF-06EB1CEDD1B1}"/>
                </a:ext>
              </a:extLst>
            </p:cNvPr>
            <p:cNvSpPr txBox="1"/>
            <p:nvPr/>
          </p:nvSpPr>
          <p:spPr>
            <a:xfrm>
              <a:off x="214243" y="3866869"/>
              <a:ext cx="1961051" cy="139757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b="1" dirty="0">
                  <a:solidFill>
                    <a:srgbClr val="FBB914"/>
                  </a:solidFill>
                </a:rPr>
                <a:t>MEI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dirty="0">
                  <a:solidFill>
                    <a:schemeClr val="bg1"/>
                  </a:solidFill>
                </a:rPr>
                <a:t>R$29,34 MI</a:t>
              </a:r>
            </a:p>
          </p:txBody>
        </p:sp>
      </p:grpSp>
      <p:sp>
        <p:nvSpPr>
          <p:cNvPr id="63" name="Seta: da Esquerda para a Direita 62">
            <a:extLst>
              <a:ext uri="{FF2B5EF4-FFF2-40B4-BE49-F238E27FC236}">
                <a16:creationId xmlns:a16="http://schemas.microsoft.com/office/drawing/2014/main" id="{706AB17B-6F4C-F753-A3FE-49834DB3DBA4}"/>
              </a:ext>
            </a:extLst>
          </p:cNvPr>
          <p:cNvSpPr/>
          <p:nvPr/>
        </p:nvSpPr>
        <p:spPr>
          <a:xfrm>
            <a:off x="6485776" y="3000111"/>
            <a:ext cx="3312367" cy="779257"/>
          </a:xfrm>
          <a:prstGeom prst="leftRightArrow">
            <a:avLst/>
          </a:prstGeom>
          <a:solidFill>
            <a:srgbClr val="FBB914"/>
          </a:solidFill>
          <a:ln>
            <a:solidFill>
              <a:srgbClr val="FBB9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4" name="CaixaDeTexto 63">
            <a:extLst>
              <a:ext uri="{FF2B5EF4-FFF2-40B4-BE49-F238E27FC236}">
                <a16:creationId xmlns:a16="http://schemas.microsoft.com/office/drawing/2014/main" id="{0118DD53-CFFB-80DE-38EB-7241231F5007}"/>
              </a:ext>
            </a:extLst>
          </p:cNvPr>
          <p:cNvSpPr txBox="1"/>
          <p:nvPr/>
        </p:nvSpPr>
        <p:spPr>
          <a:xfrm>
            <a:off x="7212714" y="3107855"/>
            <a:ext cx="1889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96C36"/>
                </a:solidFill>
              </a:rPr>
              <a:t>Apuração</a:t>
            </a:r>
          </a:p>
          <a:p>
            <a:pPr algn="ctr"/>
            <a:endParaRPr lang="pt-BR" b="1" dirty="0"/>
          </a:p>
        </p:txBody>
      </p: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2A97B5E1-3FD5-D1DA-62EA-9E3FF51EFC01}"/>
              </a:ext>
            </a:extLst>
          </p:cNvPr>
          <p:cNvSpPr txBox="1"/>
          <p:nvPr/>
        </p:nvSpPr>
        <p:spPr>
          <a:xfrm>
            <a:off x="8230421" y="6324672"/>
            <a:ext cx="3891197" cy="355143"/>
          </a:xfrm>
          <a:prstGeom prst="rect">
            <a:avLst/>
          </a:prstGeom>
          <a:noFill/>
        </p:spPr>
        <p:txBody>
          <a:bodyPr wrap="square" lIns="138349" tIns="69174" rIns="138349" bIns="69174" rtlCol="0">
            <a:spAutoFit/>
          </a:bodyPr>
          <a:lstStyle/>
          <a:p>
            <a:pPr algn="r"/>
            <a:r>
              <a:rPr lang="pt-BR" sz="1400" b="1" i="1" dirty="0">
                <a:solidFill>
                  <a:schemeClr val="bg1"/>
                </a:solidFill>
              </a:rPr>
              <a:t>Base: </a:t>
            </a:r>
            <a:r>
              <a:rPr lang="pt-BR" sz="1400" i="1" dirty="0" err="1">
                <a:solidFill>
                  <a:schemeClr val="bg1"/>
                </a:solidFill>
              </a:rPr>
              <a:t>Powerbi</a:t>
            </a:r>
            <a:r>
              <a:rPr lang="pt-BR" sz="1400" i="1" dirty="0">
                <a:solidFill>
                  <a:schemeClr val="bg1"/>
                </a:solidFill>
              </a:rPr>
              <a:t> BORA Acesso em 20/09/2024</a:t>
            </a:r>
          </a:p>
        </p:txBody>
      </p:sp>
    </p:spTree>
    <p:extLst>
      <p:ext uri="{BB962C8B-B14F-4D97-AF65-F5344CB8AC3E}">
        <p14:creationId xmlns:p14="http://schemas.microsoft.com/office/powerpoint/2010/main" val="57503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ângulo 113">
            <a:extLst>
              <a:ext uri="{FF2B5EF4-FFF2-40B4-BE49-F238E27FC236}">
                <a16:creationId xmlns:a16="http://schemas.microsoft.com/office/drawing/2014/main" id="{65FAD79A-CC54-4718-9B86-834DC7A74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379881" y="2431303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1CFF781-C2B0-DD0A-2ED5-BC0DC97DFC9E}"/>
              </a:ext>
            </a:extLst>
          </p:cNvPr>
          <p:cNvSpPr/>
          <p:nvPr/>
        </p:nvSpPr>
        <p:spPr>
          <a:xfrm>
            <a:off x="-96688" y="233899"/>
            <a:ext cx="6697497" cy="7027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14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MPMEs – PRINCIPAIS DIFICULDADES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1E966658-48D9-0D48-798B-3FA80597EBC9}"/>
              </a:ext>
            </a:extLst>
          </p:cNvPr>
          <p:cNvSpPr/>
          <p:nvPr/>
        </p:nvSpPr>
        <p:spPr>
          <a:xfrm>
            <a:off x="5499722" y="298794"/>
            <a:ext cx="6697497" cy="6953174"/>
          </a:xfrm>
          <a:prstGeom prst="rect">
            <a:avLst/>
          </a:prstGeom>
          <a:solidFill>
            <a:srgbClr val="096C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F275277-2E99-2CC4-BB54-277E9BE5E524}"/>
              </a:ext>
            </a:extLst>
          </p:cNvPr>
          <p:cNvSpPr txBox="1"/>
          <p:nvPr/>
        </p:nvSpPr>
        <p:spPr>
          <a:xfrm>
            <a:off x="283007" y="1772816"/>
            <a:ext cx="496855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rgbClr val="096C36"/>
                </a:solidFill>
              </a:rPr>
              <a:t>Principais Dificuldades no Acesso ao Crédito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E2DFB430-A670-A33E-43C2-EF8CAC1E8149}"/>
              </a:ext>
            </a:extLst>
          </p:cNvPr>
          <p:cNvSpPr txBox="1"/>
          <p:nvPr/>
        </p:nvSpPr>
        <p:spPr>
          <a:xfrm>
            <a:off x="6096000" y="548680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Alto nível de Endividamento </a:t>
            </a: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1600" dirty="0">
                <a:solidFill>
                  <a:srgbClr val="096C36"/>
                </a:solidFill>
              </a:rPr>
              <a:t>As pequenas e médias empresas estão endividadas e sem capacidade de investimento</a:t>
            </a:r>
          </a:p>
        </p:txBody>
      </p:sp>
      <p:sp>
        <p:nvSpPr>
          <p:cNvPr id="63" name="TextBox 7">
            <a:extLst>
              <a:ext uri="{FF2B5EF4-FFF2-40B4-BE49-F238E27FC236}">
                <a16:creationId xmlns:a16="http://schemas.microsoft.com/office/drawing/2014/main" id="{C74FAE98-A0CF-A677-9AA0-61479B1B402B}"/>
              </a:ext>
            </a:extLst>
          </p:cNvPr>
          <p:cNvSpPr txBox="1"/>
          <p:nvPr/>
        </p:nvSpPr>
        <p:spPr>
          <a:xfrm>
            <a:off x="6122464" y="2165643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Dificuldade de Apresentar Garantias</a:t>
            </a:r>
            <a:br>
              <a:rPr lang="pt-BR" sz="2400" dirty="0">
                <a:solidFill>
                  <a:srgbClr val="096C36"/>
                </a:solidFill>
              </a:rPr>
            </a:br>
            <a:r>
              <a:rPr lang="pt-BR" sz="1600" dirty="0">
                <a:solidFill>
                  <a:srgbClr val="096C36"/>
                </a:solidFill>
              </a:rPr>
              <a:t>Quase sempre não tem bens ou outras garantias reais</a:t>
            </a:r>
          </a:p>
        </p:txBody>
      </p:sp>
      <p:sp>
        <p:nvSpPr>
          <p:cNvPr id="65" name="TextBox 7">
            <a:extLst>
              <a:ext uri="{FF2B5EF4-FFF2-40B4-BE49-F238E27FC236}">
                <a16:creationId xmlns:a16="http://schemas.microsoft.com/office/drawing/2014/main" id="{19D62E71-E2C2-CC10-9F1D-6DDEFF03D275}"/>
              </a:ext>
            </a:extLst>
          </p:cNvPr>
          <p:cNvSpPr txBox="1"/>
          <p:nvPr/>
        </p:nvSpPr>
        <p:spPr>
          <a:xfrm>
            <a:off x="6176477" y="3782606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Estrutura Contábil Desorganizada </a:t>
            </a: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1600" dirty="0">
                <a:solidFill>
                  <a:srgbClr val="096C36"/>
                </a:solidFill>
              </a:rPr>
              <a:t>Dificuldade em apresentar peças organizadas para Análise de Crédito</a:t>
            </a:r>
          </a:p>
        </p:txBody>
      </p:sp>
      <p:sp>
        <p:nvSpPr>
          <p:cNvPr id="66" name="TextBox 7">
            <a:extLst>
              <a:ext uri="{FF2B5EF4-FFF2-40B4-BE49-F238E27FC236}">
                <a16:creationId xmlns:a16="http://schemas.microsoft.com/office/drawing/2014/main" id="{AF2C07DD-085A-A157-D57A-DCA13F9E5B62}"/>
              </a:ext>
            </a:extLst>
          </p:cNvPr>
          <p:cNvSpPr txBox="1"/>
          <p:nvPr/>
        </p:nvSpPr>
        <p:spPr>
          <a:xfrm>
            <a:off x="6176477" y="5394176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Risco Elevado e Inadimplência</a:t>
            </a:r>
            <a:br>
              <a:rPr lang="pt-BR" sz="2400" dirty="0">
                <a:solidFill>
                  <a:srgbClr val="096C36"/>
                </a:solidFill>
              </a:rPr>
            </a:br>
            <a:r>
              <a:rPr lang="pt-BR" sz="1600" dirty="0">
                <a:solidFill>
                  <a:srgbClr val="096C36"/>
                </a:solidFill>
              </a:rPr>
              <a:t>Muitas MPMEs sofrem com a Matriz de Risco de Crédito o que implica em alto nível de Indeferimento de propostas.</a:t>
            </a:r>
          </a:p>
        </p:txBody>
      </p:sp>
    </p:spTree>
    <p:extLst>
      <p:ext uri="{BB962C8B-B14F-4D97-AF65-F5344CB8AC3E}">
        <p14:creationId xmlns:p14="http://schemas.microsoft.com/office/powerpoint/2010/main" val="381617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ângulo 113">
            <a:extLst>
              <a:ext uri="{FF2B5EF4-FFF2-40B4-BE49-F238E27FC236}">
                <a16:creationId xmlns:a16="http://schemas.microsoft.com/office/drawing/2014/main" id="{65FAD79A-CC54-4718-9B86-834DC7A74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379881" y="2431303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1CFF781-C2B0-DD0A-2ED5-BC0DC97DFC9E}"/>
              </a:ext>
            </a:extLst>
          </p:cNvPr>
          <p:cNvSpPr/>
          <p:nvPr/>
        </p:nvSpPr>
        <p:spPr>
          <a:xfrm>
            <a:off x="-96688" y="233899"/>
            <a:ext cx="6697497" cy="7027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7921626" cy="276999"/>
                <a:chOff x="-729797" y="-30840"/>
                <a:chExt cx="7921626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15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724574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MPMEs – Desafios para as Instituições Financeiras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1E966658-48D9-0D48-798B-3FA80597EBC9}"/>
              </a:ext>
            </a:extLst>
          </p:cNvPr>
          <p:cNvSpPr/>
          <p:nvPr/>
        </p:nvSpPr>
        <p:spPr>
          <a:xfrm>
            <a:off x="5499722" y="298794"/>
            <a:ext cx="6697497" cy="6953174"/>
          </a:xfrm>
          <a:prstGeom prst="rect">
            <a:avLst/>
          </a:prstGeom>
          <a:solidFill>
            <a:srgbClr val="096C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F275277-2E99-2CC4-BB54-277E9BE5E524}"/>
              </a:ext>
            </a:extLst>
          </p:cNvPr>
          <p:cNvSpPr txBox="1"/>
          <p:nvPr/>
        </p:nvSpPr>
        <p:spPr>
          <a:xfrm>
            <a:off x="360566" y="1524831"/>
            <a:ext cx="496855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rgbClr val="096C36"/>
                </a:solidFill>
              </a:rPr>
              <a:t>Qual o Papel dos Bancos Diante Desse Contexto?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E2DFB430-A670-A33E-43C2-EF8CAC1E8149}"/>
              </a:ext>
            </a:extLst>
          </p:cNvPr>
          <p:cNvSpPr txBox="1"/>
          <p:nvPr/>
        </p:nvSpPr>
        <p:spPr>
          <a:xfrm>
            <a:off x="6096000" y="548680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Aumentar os Tipos de Funding</a:t>
            </a: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1600" dirty="0">
                <a:solidFill>
                  <a:srgbClr val="096C36"/>
                </a:solidFill>
              </a:rPr>
              <a:t>Disponibilizar linhas de crédito aderentes com a necessidade das MPMEs.</a:t>
            </a:r>
          </a:p>
        </p:txBody>
      </p:sp>
      <p:sp>
        <p:nvSpPr>
          <p:cNvPr id="63" name="TextBox 7">
            <a:extLst>
              <a:ext uri="{FF2B5EF4-FFF2-40B4-BE49-F238E27FC236}">
                <a16:creationId xmlns:a16="http://schemas.microsoft.com/office/drawing/2014/main" id="{C74FAE98-A0CF-A677-9AA0-61479B1B402B}"/>
              </a:ext>
            </a:extLst>
          </p:cNvPr>
          <p:cNvSpPr txBox="1"/>
          <p:nvPr/>
        </p:nvSpPr>
        <p:spPr>
          <a:xfrm>
            <a:off x="6122464" y="2165643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Buscar novas Formas de Garantias</a:t>
            </a:r>
            <a:br>
              <a:rPr lang="pt-BR" sz="2400" dirty="0">
                <a:solidFill>
                  <a:srgbClr val="096C36"/>
                </a:solidFill>
              </a:rPr>
            </a:br>
            <a:r>
              <a:rPr lang="pt-BR" sz="1600" dirty="0">
                <a:solidFill>
                  <a:srgbClr val="096C36"/>
                </a:solidFill>
              </a:rPr>
              <a:t>Fundos de Aval e Mecanismos de Liquidez</a:t>
            </a:r>
          </a:p>
        </p:txBody>
      </p:sp>
      <p:sp>
        <p:nvSpPr>
          <p:cNvPr id="65" name="TextBox 7">
            <a:extLst>
              <a:ext uri="{FF2B5EF4-FFF2-40B4-BE49-F238E27FC236}">
                <a16:creationId xmlns:a16="http://schemas.microsoft.com/office/drawing/2014/main" id="{19D62E71-E2C2-CC10-9F1D-6DDEFF03D275}"/>
              </a:ext>
            </a:extLst>
          </p:cNvPr>
          <p:cNvSpPr txBox="1"/>
          <p:nvPr/>
        </p:nvSpPr>
        <p:spPr>
          <a:xfrm>
            <a:off x="6176477" y="3782606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Atuar com Apoio Técnico e Financeiro</a:t>
            </a: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1600" dirty="0">
                <a:solidFill>
                  <a:srgbClr val="096C36"/>
                </a:solidFill>
              </a:rPr>
              <a:t>Credenciar Assistências Técnicas e Disponibilizar Ferramentas de Gestão</a:t>
            </a:r>
          </a:p>
        </p:txBody>
      </p:sp>
      <p:sp>
        <p:nvSpPr>
          <p:cNvPr id="66" name="TextBox 7">
            <a:extLst>
              <a:ext uri="{FF2B5EF4-FFF2-40B4-BE49-F238E27FC236}">
                <a16:creationId xmlns:a16="http://schemas.microsoft.com/office/drawing/2014/main" id="{AF2C07DD-085A-A157-D57A-DCA13F9E5B62}"/>
              </a:ext>
            </a:extLst>
          </p:cNvPr>
          <p:cNvSpPr txBox="1"/>
          <p:nvPr/>
        </p:nvSpPr>
        <p:spPr>
          <a:xfrm>
            <a:off x="6176477" y="5394176"/>
            <a:ext cx="5329119" cy="1280160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txBody>
          <a:bodyPr wrap="square" lIns="900000" tIns="72000" rIns="216000" bIns="72000" rtlCol="0" anchor="ctr" anchorCtr="0">
            <a:noAutofit/>
          </a:bodyPr>
          <a:lstStyle>
            <a:defPPr>
              <a:defRPr lang="en-US"/>
            </a:defPPr>
            <a:lvl1pPr marL="144000" indent="-144000">
              <a:spcBef>
                <a:spcPts val="2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100" b="1">
                <a:solidFill>
                  <a:schemeClr val="bg1"/>
                </a:solidFill>
                <a:latin typeface="Trebruchet"/>
              </a:defRPr>
            </a:lvl1pPr>
          </a:lstStyle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pt-BR" sz="2400" dirty="0">
                <a:solidFill>
                  <a:srgbClr val="096C36"/>
                </a:solidFill>
              </a:rPr>
              <a:t>Revisitar as Matrizes de Risco</a:t>
            </a:r>
            <a:br>
              <a:rPr lang="pt-BR" sz="2400" dirty="0">
                <a:solidFill>
                  <a:srgbClr val="096C36"/>
                </a:solidFill>
              </a:rPr>
            </a:br>
            <a:r>
              <a:rPr lang="pt-BR" sz="1600" dirty="0">
                <a:solidFill>
                  <a:srgbClr val="096C36"/>
                </a:solidFill>
              </a:rPr>
              <a:t>Trabalhar matrizes automatizadas para concessão com mais segurança e agilidade</a:t>
            </a:r>
          </a:p>
        </p:txBody>
      </p:sp>
    </p:spTree>
    <p:extLst>
      <p:ext uri="{BB962C8B-B14F-4D97-AF65-F5344CB8AC3E}">
        <p14:creationId xmlns:p14="http://schemas.microsoft.com/office/powerpoint/2010/main" val="219351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94CCA930-8007-76CF-9F37-F7DE341819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10800000">
            <a:off x="-379881" y="3228266"/>
            <a:ext cx="13656840" cy="810838"/>
          </a:xfrm>
          <a:prstGeom prst="rect">
            <a:avLst/>
          </a:prstGeom>
        </p:spPr>
      </p:pic>
      <p:grpSp>
        <p:nvGrpSpPr>
          <p:cNvPr id="171" name="Agrupar 170">
            <a:extLst>
              <a:ext uri="{FF2B5EF4-FFF2-40B4-BE49-F238E27FC236}">
                <a16:creationId xmlns:a16="http://schemas.microsoft.com/office/drawing/2014/main" id="{F0EC75BF-2B95-7784-49C1-9423CA53D2BB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72" name="Agrupar 171">
              <a:extLst>
                <a:ext uri="{FF2B5EF4-FFF2-40B4-BE49-F238E27FC236}">
                  <a16:creationId xmlns:a16="http://schemas.microsoft.com/office/drawing/2014/main" id="{54D25A67-C4D5-9809-534F-68F1A1DE9E75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199" name="Retângulo 198">
                <a:extLst>
                  <a:ext uri="{FF2B5EF4-FFF2-40B4-BE49-F238E27FC236}">
                    <a16:creationId xmlns:a16="http://schemas.microsoft.com/office/drawing/2014/main" id="{B17CEF64-6EF6-E9CB-EB10-3792DBDD6D69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200" name="Agrupar 199">
                <a:extLst>
                  <a:ext uri="{FF2B5EF4-FFF2-40B4-BE49-F238E27FC236}">
                    <a16:creationId xmlns:a16="http://schemas.microsoft.com/office/drawing/2014/main" id="{5DB16AA1-4263-8E8E-D5F6-D7D546A6D309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201" name="CaixaDeTexto 200">
                  <a:extLst>
                    <a:ext uri="{FF2B5EF4-FFF2-40B4-BE49-F238E27FC236}">
                      <a16:creationId xmlns:a16="http://schemas.microsoft.com/office/drawing/2014/main" id="{D6C4B16D-BC2B-605B-C3ED-4CDAB3E79BFF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16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2" name="CaixaDeTexto 201">
                  <a:extLst>
                    <a:ext uri="{FF2B5EF4-FFF2-40B4-BE49-F238E27FC236}">
                      <a16:creationId xmlns:a16="http://schemas.microsoft.com/office/drawing/2014/main" id="{866C8D57-F820-760E-B732-B7BFA11AE2F3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APRESENTAÇÃO DO FÓRUM PERMANENTE</a:t>
                  </a:r>
                </a:p>
              </p:txBody>
            </p:sp>
            <p:cxnSp>
              <p:nvCxnSpPr>
                <p:cNvPr id="203" name="Conector reto 202">
                  <a:extLst>
                    <a:ext uri="{FF2B5EF4-FFF2-40B4-BE49-F238E27FC236}">
                      <a16:creationId xmlns:a16="http://schemas.microsoft.com/office/drawing/2014/main" id="{3E00B9B7-43F2-4460-7271-7F2F4E61E8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3" name="Agrupar 172">
              <a:extLst>
                <a:ext uri="{FF2B5EF4-FFF2-40B4-BE49-F238E27FC236}">
                  <a16:creationId xmlns:a16="http://schemas.microsoft.com/office/drawing/2014/main" id="{5BA3F1D3-CF34-AEB0-0674-A67C67565793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174" name="Agrupar 173">
                <a:extLst>
                  <a:ext uri="{FF2B5EF4-FFF2-40B4-BE49-F238E27FC236}">
                    <a16:creationId xmlns:a16="http://schemas.microsoft.com/office/drawing/2014/main" id="{B371AF87-8395-4FB4-274C-4755615AA537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79" name="Forma Livre: Forma 178">
                  <a:extLst>
                    <a:ext uri="{FF2B5EF4-FFF2-40B4-BE49-F238E27FC236}">
                      <a16:creationId xmlns:a16="http://schemas.microsoft.com/office/drawing/2014/main" id="{E73B5BBA-5DAD-F524-546F-2704001D024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1" name="Forma Livre: Forma 180">
                  <a:extLst>
                    <a:ext uri="{FF2B5EF4-FFF2-40B4-BE49-F238E27FC236}">
                      <a16:creationId xmlns:a16="http://schemas.microsoft.com/office/drawing/2014/main" id="{550538BF-DBED-86DA-CC68-F9A5DA771189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2" name="Forma Livre: Forma 181">
                  <a:extLst>
                    <a:ext uri="{FF2B5EF4-FFF2-40B4-BE49-F238E27FC236}">
                      <a16:creationId xmlns:a16="http://schemas.microsoft.com/office/drawing/2014/main" id="{53A68614-36E0-A519-6F10-948FB3812D4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3" name="Forma Livre: Forma 182">
                  <a:extLst>
                    <a:ext uri="{FF2B5EF4-FFF2-40B4-BE49-F238E27FC236}">
                      <a16:creationId xmlns:a16="http://schemas.microsoft.com/office/drawing/2014/main" id="{4917EB87-4A76-EF74-5F93-5CB1A2E68448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4" name="Forma Livre: Forma 183">
                  <a:extLst>
                    <a:ext uri="{FF2B5EF4-FFF2-40B4-BE49-F238E27FC236}">
                      <a16:creationId xmlns:a16="http://schemas.microsoft.com/office/drawing/2014/main" id="{64DC1D7D-C8EE-A003-334F-C9D4A13204FD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5" name="Forma Livre: Forma 184">
                  <a:extLst>
                    <a:ext uri="{FF2B5EF4-FFF2-40B4-BE49-F238E27FC236}">
                      <a16:creationId xmlns:a16="http://schemas.microsoft.com/office/drawing/2014/main" id="{BEE74E90-28E6-D624-8B90-C17EF3D5B6E3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8" name="Forma Livre: Forma 187">
                  <a:extLst>
                    <a:ext uri="{FF2B5EF4-FFF2-40B4-BE49-F238E27FC236}">
                      <a16:creationId xmlns:a16="http://schemas.microsoft.com/office/drawing/2014/main" id="{70190AB1-174D-3295-69AF-05616B601103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9" name="Forma Livre: Forma 188">
                  <a:extLst>
                    <a:ext uri="{FF2B5EF4-FFF2-40B4-BE49-F238E27FC236}">
                      <a16:creationId xmlns:a16="http://schemas.microsoft.com/office/drawing/2014/main" id="{673C7DF8-A753-4E08-1315-AAC404969AF3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2" name="Forma Livre: Forma 191">
                  <a:extLst>
                    <a:ext uri="{FF2B5EF4-FFF2-40B4-BE49-F238E27FC236}">
                      <a16:creationId xmlns:a16="http://schemas.microsoft.com/office/drawing/2014/main" id="{7B353714-3A70-9371-E409-D87C91EF5FFF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3" name="Forma Livre: Forma 192">
                  <a:extLst>
                    <a:ext uri="{FF2B5EF4-FFF2-40B4-BE49-F238E27FC236}">
                      <a16:creationId xmlns:a16="http://schemas.microsoft.com/office/drawing/2014/main" id="{2645052D-40CB-06DE-465B-87EE547D132B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4" name="Forma Livre: Forma 193">
                  <a:extLst>
                    <a:ext uri="{FF2B5EF4-FFF2-40B4-BE49-F238E27FC236}">
                      <a16:creationId xmlns:a16="http://schemas.microsoft.com/office/drawing/2014/main" id="{88335D23-6819-CAE3-83E1-CC2E68A5906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5" name="Forma Livre: Forma 194">
                  <a:extLst>
                    <a:ext uri="{FF2B5EF4-FFF2-40B4-BE49-F238E27FC236}">
                      <a16:creationId xmlns:a16="http://schemas.microsoft.com/office/drawing/2014/main" id="{62CF9B8B-C602-7DD3-FE8A-06173A24899C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6" name="Forma Livre: Forma 195">
                  <a:extLst>
                    <a:ext uri="{FF2B5EF4-FFF2-40B4-BE49-F238E27FC236}">
                      <a16:creationId xmlns:a16="http://schemas.microsoft.com/office/drawing/2014/main" id="{A3103CC6-F7D3-6E99-6B09-4338746E942D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7" name="Forma Livre: Forma 196">
                  <a:extLst>
                    <a:ext uri="{FF2B5EF4-FFF2-40B4-BE49-F238E27FC236}">
                      <a16:creationId xmlns:a16="http://schemas.microsoft.com/office/drawing/2014/main" id="{0660D28D-6AFF-0321-1F04-2D07AD268748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98" name="Forma Livre: Forma 197">
                  <a:extLst>
                    <a:ext uri="{FF2B5EF4-FFF2-40B4-BE49-F238E27FC236}">
                      <a16:creationId xmlns:a16="http://schemas.microsoft.com/office/drawing/2014/main" id="{AA8E9CD1-1AD3-2C16-B42C-B56896383728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175" name="Agrupar 174">
                <a:extLst>
                  <a:ext uri="{FF2B5EF4-FFF2-40B4-BE49-F238E27FC236}">
                    <a16:creationId xmlns:a16="http://schemas.microsoft.com/office/drawing/2014/main" id="{EA3F69E6-C104-4A52-95C3-8EC5209AED5A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176" name="Forma Livre: Forma 175">
                  <a:extLst>
                    <a:ext uri="{FF2B5EF4-FFF2-40B4-BE49-F238E27FC236}">
                      <a16:creationId xmlns:a16="http://schemas.microsoft.com/office/drawing/2014/main" id="{5C396DF1-6026-935E-EA57-E9CD0A158800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77" name="Forma Livre: Forma 176">
                  <a:extLst>
                    <a:ext uri="{FF2B5EF4-FFF2-40B4-BE49-F238E27FC236}">
                      <a16:creationId xmlns:a16="http://schemas.microsoft.com/office/drawing/2014/main" id="{AF9BA6A4-4438-3032-FFEA-5FBEE3A2074E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178" name="Forma Livre: Forma 177">
                  <a:extLst>
                    <a:ext uri="{FF2B5EF4-FFF2-40B4-BE49-F238E27FC236}">
                      <a16:creationId xmlns:a16="http://schemas.microsoft.com/office/drawing/2014/main" id="{C9543D4F-78B7-001B-EFE3-CB768A7B463C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pic>
        <p:nvPicPr>
          <p:cNvPr id="2" name="Imagem 1" descr="Mão segurando flor branca com folhas verdes&#10;&#10;Descrição gerada automaticamente">
            <a:extLst>
              <a:ext uri="{FF2B5EF4-FFF2-40B4-BE49-F238E27FC236}">
                <a16:creationId xmlns:a16="http://schemas.microsoft.com/office/drawing/2014/main" id="{4B6B7FD4-DAB7-E644-6EF3-6D5EA9CB51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044161"/>
            <a:ext cx="4697207" cy="4697207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1B90C27-777A-3EAC-37E4-BACAFB851F0A}"/>
              </a:ext>
            </a:extLst>
          </p:cNvPr>
          <p:cNvSpPr txBox="1"/>
          <p:nvPr/>
        </p:nvSpPr>
        <p:spPr>
          <a:xfrm>
            <a:off x="695400" y="4509120"/>
            <a:ext cx="3682162" cy="904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pt-BR" sz="1200" dirty="0">
                <a:latin typeface="Montserrat" panose="00000500000000000000" pitchFamily="2" charset="0"/>
                <a:cs typeface="Poppins" panose="000005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www.bancoamazonia.com.br</a:t>
            </a:r>
            <a:endParaRPr lang="pt-BR" sz="1200" dirty="0">
              <a:latin typeface="Montserrat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10000"/>
              </a:lnSpc>
            </a:pPr>
            <a:r>
              <a:rPr lang="pt-BR" sz="1200" dirty="0">
                <a:latin typeface="Montserrat" panose="00000500000000000000" pitchFamily="2" charset="0"/>
                <a:cs typeface="Poppins" panose="000005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investidores@basa.com.br</a:t>
            </a:r>
            <a:r>
              <a:rPr lang="pt-BR" sz="1200" dirty="0">
                <a:latin typeface="Montserrat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pt-BR" sz="1200" dirty="0">
                <a:latin typeface="Montserrat" panose="00000500000000000000" pitchFamily="2" charset="0"/>
                <a:cs typeface="Poppins" panose="00000500000000000000" pitchFamily="2" charset="0"/>
              </a:rPr>
              <a:t>Av. Presidente Vargas, 800</a:t>
            </a:r>
          </a:p>
          <a:p>
            <a:pPr algn="ctr">
              <a:lnSpc>
                <a:spcPct val="110000"/>
              </a:lnSpc>
              <a:spcBef>
                <a:spcPts val="105"/>
              </a:spcBef>
            </a:pPr>
            <a:r>
              <a:rPr lang="pt-BR" sz="1200" dirty="0">
                <a:latin typeface="Montserrat" panose="00000500000000000000" pitchFamily="2" charset="0"/>
                <a:cs typeface="Poppins" panose="00000500000000000000" pitchFamily="2" charset="0"/>
              </a:rPr>
              <a:t>+55 (91) 4008-3888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1810557-FE6C-0026-DE2A-8067617036ED}"/>
              </a:ext>
            </a:extLst>
          </p:cNvPr>
          <p:cNvSpPr txBox="1"/>
          <p:nvPr/>
        </p:nvSpPr>
        <p:spPr>
          <a:xfrm>
            <a:off x="7946065" y="4278961"/>
            <a:ext cx="3467742" cy="616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FBB914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Poppins" panose="00000500000000000000" pitchFamily="2" charset="0"/>
              </a:rPr>
              <a:t>Cadastre-se no </a:t>
            </a:r>
          </a:p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>
                <a:solidFill>
                  <a:srgbClr val="FBB914"/>
                </a:solidFill>
                <a:latin typeface="Montserrat" panose="00000500000000000000" pitchFamily="2" charset="0"/>
                <a:cs typeface="Poppins" panose="00000500000000000000" pitchFamily="2" charset="0"/>
              </a:rPr>
              <a:t>Mailing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FBB914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6" name="object 124">
            <a:extLst>
              <a:ext uri="{FF2B5EF4-FFF2-40B4-BE49-F238E27FC236}">
                <a16:creationId xmlns:a16="http://schemas.microsoft.com/office/drawing/2014/main" id="{C00E3FE3-6634-55E0-75E9-4275ED56012F}"/>
              </a:ext>
            </a:extLst>
          </p:cNvPr>
          <p:cNvSpPr txBox="1"/>
          <p:nvPr/>
        </p:nvSpPr>
        <p:spPr>
          <a:xfrm>
            <a:off x="8592719" y="5360542"/>
            <a:ext cx="2155825" cy="314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1400">
                <a:solidFill>
                  <a:prstClr val="white"/>
                </a:solidFill>
                <a:latin typeface="Montserrat" panose="00000500000000000000" pitchFamily="2" charset="0"/>
                <a:cs typeface="Poppins" panose="00000500000000000000" pitchFamily="2" charset="0"/>
              </a:defRPr>
            </a:lvl1pPr>
          </a:lstStyle>
          <a:p>
            <a:pPr algn="ctr"/>
            <a:r>
              <a:rPr dirty="0">
                <a:solidFill>
                  <a:schemeClr val="tx1"/>
                </a:solidFill>
              </a:rPr>
              <a:t>@bancoamazonia</a:t>
            </a:r>
          </a:p>
        </p:txBody>
      </p:sp>
      <p:sp>
        <p:nvSpPr>
          <p:cNvPr id="7" name="object 126">
            <a:extLst>
              <a:ext uri="{FF2B5EF4-FFF2-40B4-BE49-F238E27FC236}">
                <a16:creationId xmlns:a16="http://schemas.microsoft.com/office/drawing/2014/main" id="{5360A3BB-C814-DA59-7773-5B64DCC571B6}"/>
              </a:ext>
            </a:extLst>
          </p:cNvPr>
          <p:cNvSpPr txBox="1"/>
          <p:nvPr/>
        </p:nvSpPr>
        <p:spPr>
          <a:xfrm>
            <a:off x="8818144" y="4978558"/>
            <a:ext cx="1704975" cy="314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1400">
                <a:solidFill>
                  <a:prstClr val="white"/>
                </a:solidFill>
                <a:latin typeface="Montserrat" panose="00000500000000000000" pitchFamily="2" charset="0"/>
                <a:cs typeface="Poppins" panose="00000500000000000000" pitchFamily="2" charset="0"/>
              </a:defRPr>
            </a:lvl1pPr>
          </a:lstStyle>
          <a:p>
            <a:pPr algn="ctr"/>
            <a:r>
              <a:rPr dirty="0">
                <a:solidFill>
                  <a:schemeClr val="tx1"/>
                </a:solidFill>
              </a:rPr>
              <a:t>@basa_oficial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BD09BF9-F709-67EE-A31E-6F3D3917B5F8}"/>
              </a:ext>
            </a:extLst>
          </p:cNvPr>
          <p:cNvSpPr txBox="1"/>
          <p:nvPr/>
        </p:nvSpPr>
        <p:spPr>
          <a:xfrm>
            <a:off x="3195099" y="771375"/>
            <a:ext cx="60345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accent6">
                    <a:lumMod val="50000"/>
                  </a:schemeClr>
                </a:solidFill>
              </a:rPr>
              <a:t>Muito obrigado!</a:t>
            </a:r>
          </a:p>
          <a:p>
            <a:pPr algn="ctr"/>
            <a:endParaRPr lang="pt-BR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pt-BR" sz="2800" b="1" dirty="0">
                <a:solidFill>
                  <a:schemeClr val="accent6">
                    <a:lumMod val="50000"/>
                  </a:schemeClr>
                </a:solidFill>
              </a:rPr>
              <a:t>Luiz Lourenço de Souza Neto</a:t>
            </a:r>
          </a:p>
          <a:p>
            <a:pPr algn="ctr"/>
            <a:r>
              <a:rPr lang="pt-BR" sz="2800" b="1" dirty="0">
                <a:solidFill>
                  <a:schemeClr val="accent6">
                    <a:lumMod val="50000"/>
                  </a:schemeClr>
                </a:solidFill>
              </a:rPr>
              <a:t>Gerente Executivo </a:t>
            </a:r>
          </a:p>
        </p:txBody>
      </p:sp>
    </p:spTree>
    <p:extLst>
      <p:ext uri="{BB962C8B-B14F-4D97-AF65-F5344CB8AC3E}">
        <p14:creationId xmlns:p14="http://schemas.microsoft.com/office/powerpoint/2010/main" val="13436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ângulo 113">
            <a:extLst>
              <a:ext uri="{FF2B5EF4-FFF2-40B4-BE49-F238E27FC236}">
                <a16:creationId xmlns:a16="http://schemas.microsoft.com/office/drawing/2014/main" id="{65FAD79A-CC54-4718-9B86-834DC7A743B0}"/>
              </a:ext>
            </a:extLst>
          </p:cNvPr>
          <p:cNvSpPr/>
          <p:nvPr/>
        </p:nvSpPr>
        <p:spPr>
          <a:xfrm>
            <a:off x="-10437" y="0"/>
            <a:ext cx="12192000" cy="6858000"/>
          </a:xfrm>
          <a:prstGeom prst="rect">
            <a:avLst/>
          </a:prstGeom>
          <a:solidFill>
            <a:srgbClr val="F9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379881" y="2431303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7417576" cy="276999"/>
                <a:chOff x="-729797" y="-30840"/>
                <a:chExt cx="7417576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2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674169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ESTADOS DE ATUAÇÃO DO BANCO DA AMAZÔNIA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90FCA471-9E0D-024F-A788-FA0387016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830" y="680033"/>
            <a:ext cx="9145016" cy="6177967"/>
          </a:xfrm>
          <a:prstGeom prst="rect">
            <a:avLst/>
          </a:prstGeom>
        </p:spPr>
      </p:pic>
      <p:sp>
        <p:nvSpPr>
          <p:cNvPr id="3" name="object 24">
            <a:extLst>
              <a:ext uri="{FF2B5EF4-FFF2-40B4-BE49-F238E27FC236}">
                <a16:creationId xmlns:a16="http://schemas.microsoft.com/office/drawing/2014/main" id="{2E3A209D-11B2-64CC-FA92-C66E8DC288F0}"/>
              </a:ext>
            </a:extLst>
          </p:cNvPr>
          <p:cNvSpPr txBox="1"/>
          <p:nvPr/>
        </p:nvSpPr>
        <p:spPr>
          <a:xfrm>
            <a:off x="9372656" y="3452514"/>
            <a:ext cx="1457031" cy="3095215"/>
          </a:xfrm>
          <a:prstGeom prst="rect">
            <a:avLst/>
          </a:prstGeom>
        </p:spPr>
        <p:txBody>
          <a:bodyPr vert="horz" wrap="square" lIns="0" tIns="7756" rIns="0" bIns="0" rtlCol="0">
            <a:spAutoFit/>
          </a:bodyPr>
          <a:lstStyle/>
          <a:p>
            <a:pPr marL="7756" marR="319543">
              <a:lnSpc>
                <a:spcPct val="111100"/>
              </a:lnSpc>
              <a:spcBef>
                <a:spcPts val="61"/>
              </a:spcBef>
            </a:pPr>
            <a:r>
              <a:rPr sz="1400" b="1" spc="-3" dirty="0">
                <a:solidFill>
                  <a:schemeClr val="bg1"/>
                </a:solidFill>
                <a:latin typeface="DINPro-Medium"/>
                <a:cs typeface="DINPro-Medium"/>
              </a:rPr>
              <a:t>ACRE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endParaRPr lang="pt-BR" sz="1400" b="1" dirty="0">
              <a:solidFill>
                <a:schemeClr val="bg1"/>
              </a:solidFill>
              <a:latin typeface="DINPro-Medium"/>
              <a:cs typeface="DINPro-Medium"/>
            </a:endParaRPr>
          </a:p>
          <a:p>
            <a:pPr marL="7756" marR="319543">
              <a:lnSpc>
                <a:spcPct val="111100"/>
              </a:lnSpc>
              <a:spcBef>
                <a:spcPts val="61"/>
              </a:spcBef>
            </a:pPr>
            <a:r>
              <a:rPr sz="1400" b="1" spc="-9" dirty="0">
                <a:solidFill>
                  <a:schemeClr val="bg1"/>
                </a:solidFill>
                <a:latin typeface="DINPro-Medium"/>
                <a:cs typeface="DINPro-Medium"/>
              </a:rPr>
              <a:t>AMAPÁ </a:t>
            </a:r>
            <a:r>
              <a:rPr sz="1400" b="1" spc="-6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AMAZONAS </a:t>
            </a:r>
            <a:r>
              <a:rPr sz="1400" b="1" spc="-168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MARANH</a:t>
            </a:r>
            <a:r>
              <a:rPr sz="1400" b="1" spc="-9" dirty="0">
                <a:solidFill>
                  <a:schemeClr val="bg1"/>
                </a:solidFill>
                <a:latin typeface="DINPro-Medium"/>
                <a:cs typeface="DINPro-Medium"/>
              </a:rPr>
              <a:t>Ã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O</a:t>
            </a:r>
          </a:p>
          <a:p>
            <a:pPr marL="7756" marR="209797">
              <a:lnSpc>
                <a:spcPct val="111100"/>
              </a:lnSpc>
            </a:pP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M</a:t>
            </a:r>
            <a:r>
              <a:rPr sz="1400" b="1" spc="-46" dirty="0">
                <a:solidFill>
                  <a:schemeClr val="bg1"/>
                </a:solidFill>
                <a:latin typeface="DINPro-Medium"/>
                <a:cs typeface="DINPro-Medium"/>
              </a:rPr>
              <a:t>A</a:t>
            </a:r>
            <a:r>
              <a:rPr sz="1400" b="1" spc="-15" dirty="0">
                <a:solidFill>
                  <a:schemeClr val="bg1"/>
                </a:solidFill>
                <a:latin typeface="DINPro-Medium"/>
                <a:cs typeface="DINPro-Medium"/>
              </a:rPr>
              <a:t>T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O GRO</a:t>
            </a:r>
            <a:r>
              <a:rPr sz="1400" b="1" spc="-6" dirty="0">
                <a:solidFill>
                  <a:schemeClr val="bg1"/>
                </a:solidFill>
                <a:latin typeface="DINPro-Medium"/>
                <a:cs typeface="DINPro-Medium"/>
              </a:rPr>
              <a:t>S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SO  </a:t>
            </a:r>
            <a:r>
              <a:rPr sz="1400" b="1" spc="-9" dirty="0">
                <a:solidFill>
                  <a:schemeClr val="bg1"/>
                </a:solidFill>
                <a:latin typeface="DINPro-Medium"/>
                <a:cs typeface="DINPro-Medium"/>
              </a:rPr>
              <a:t>PARÁ </a:t>
            </a:r>
            <a:r>
              <a:rPr sz="1400" b="1" spc="-6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RONDÔNIA </a:t>
            </a:r>
            <a:r>
              <a:rPr sz="1400" b="1" spc="3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RORAIMA </a:t>
            </a:r>
            <a:r>
              <a:rPr sz="1400" b="1" spc="3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spc="-3" dirty="0">
                <a:solidFill>
                  <a:schemeClr val="bg1"/>
                </a:solidFill>
                <a:latin typeface="DINPro-Medium"/>
                <a:cs typeface="DINPro-Medium"/>
              </a:rPr>
              <a:t>TOCANTINS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endParaRPr lang="pt-BR" sz="1400" b="1" dirty="0">
              <a:solidFill>
                <a:schemeClr val="bg1"/>
              </a:solidFill>
              <a:latin typeface="DINPro-Medium"/>
              <a:cs typeface="DINPro-Medium"/>
            </a:endParaRPr>
          </a:p>
          <a:p>
            <a:pPr marL="7756" marR="209797">
              <a:lnSpc>
                <a:spcPct val="111100"/>
              </a:lnSpc>
            </a:pPr>
            <a:r>
              <a:rPr sz="1400" b="1" spc="-3" dirty="0">
                <a:solidFill>
                  <a:schemeClr val="bg1"/>
                </a:solidFill>
                <a:latin typeface="DINPro-Medium"/>
                <a:cs typeface="DINPro-Medium"/>
              </a:rPr>
              <a:t>SÃO</a:t>
            </a:r>
            <a:r>
              <a:rPr sz="1400" b="1" spc="-9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spc="-12" dirty="0">
                <a:solidFill>
                  <a:schemeClr val="bg1"/>
                </a:solidFill>
                <a:latin typeface="DINPro-Medium"/>
                <a:cs typeface="DINPro-Medium"/>
              </a:rPr>
              <a:t>PAULO</a:t>
            </a:r>
            <a:endParaRPr sz="1400" b="1" dirty="0">
              <a:solidFill>
                <a:schemeClr val="bg1"/>
              </a:solidFill>
              <a:latin typeface="DINPro-Medium"/>
              <a:cs typeface="DINPro-Medium"/>
            </a:endParaRPr>
          </a:p>
          <a:p>
            <a:pPr marL="7756">
              <a:spcBef>
                <a:spcPts val="98"/>
              </a:spcBef>
            </a:pPr>
            <a:r>
              <a:rPr sz="1400" b="1" spc="-3" dirty="0">
                <a:solidFill>
                  <a:schemeClr val="bg1"/>
                </a:solidFill>
                <a:latin typeface="DINPro-Medium"/>
                <a:cs typeface="DINPro-Medium"/>
              </a:rPr>
              <a:t>DISTRITO</a:t>
            </a:r>
            <a:r>
              <a:rPr sz="1400" b="1" spc="-40" dirty="0">
                <a:solidFill>
                  <a:schemeClr val="bg1"/>
                </a:solidFill>
                <a:latin typeface="DINPro-Medium"/>
                <a:cs typeface="DINPro-Medium"/>
              </a:rPr>
              <a:t> </a:t>
            </a:r>
            <a:r>
              <a:rPr sz="1400" b="1" dirty="0">
                <a:solidFill>
                  <a:schemeClr val="bg1"/>
                </a:solidFill>
                <a:latin typeface="DINPro-Medium"/>
                <a:cs typeface="DINPro-Medium"/>
              </a:rPr>
              <a:t>FEDERAL</a:t>
            </a:r>
          </a:p>
        </p:txBody>
      </p:sp>
      <p:sp>
        <p:nvSpPr>
          <p:cNvPr id="4" name="object 25">
            <a:extLst>
              <a:ext uri="{FF2B5EF4-FFF2-40B4-BE49-F238E27FC236}">
                <a16:creationId xmlns:a16="http://schemas.microsoft.com/office/drawing/2014/main" id="{FD482F31-21EC-0AFD-FBBA-53F6710A3259}"/>
              </a:ext>
            </a:extLst>
          </p:cNvPr>
          <p:cNvSpPr/>
          <p:nvPr/>
        </p:nvSpPr>
        <p:spPr>
          <a:xfrm flipH="1">
            <a:off x="9111952" y="3614168"/>
            <a:ext cx="152400" cy="2767160"/>
          </a:xfrm>
          <a:custGeom>
            <a:avLst/>
            <a:gdLst/>
            <a:ahLst/>
            <a:cxnLst/>
            <a:rect l="l" t="t" r="r" b="b"/>
            <a:pathLst>
              <a:path h="2170429">
                <a:moveTo>
                  <a:pt x="0" y="0"/>
                </a:moveTo>
                <a:lnTo>
                  <a:pt x="0" y="2169985"/>
                </a:lnTo>
              </a:path>
            </a:pathLst>
          </a:custGeom>
          <a:ln w="19050">
            <a:solidFill>
              <a:srgbClr val="FBBA07"/>
            </a:solidFill>
          </a:ln>
        </p:spPr>
        <p:txBody>
          <a:bodyPr wrap="square" lIns="0" tIns="0" rIns="0" bIns="0" rtlCol="0"/>
          <a:lstStyle/>
          <a:p>
            <a:endParaRPr sz="1099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245008B-9E36-5256-FD37-32741DF724F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4835" y="644287"/>
            <a:ext cx="3868276" cy="192655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52BAEC5-C838-F1CC-470F-8792671DAFB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37636" y="3265384"/>
            <a:ext cx="2420164" cy="333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6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ângulo 113">
            <a:extLst>
              <a:ext uri="{FF2B5EF4-FFF2-40B4-BE49-F238E27FC236}">
                <a16:creationId xmlns:a16="http://schemas.microsoft.com/office/drawing/2014/main" id="{65FAD79A-CC54-4718-9B86-834DC7A74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379881" y="2431303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1CFF781-C2B0-DD0A-2ED5-BC0DC97DFC9E}"/>
              </a:ext>
            </a:extLst>
          </p:cNvPr>
          <p:cNvSpPr/>
          <p:nvPr/>
        </p:nvSpPr>
        <p:spPr>
          <a:xfrm>
            <a:off x="-96688" y="233899"/>
            <a:ext cx="6697497" cy="7027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3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APP – APOIO AOS PEQUENOS PORTES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2" name="Freeform 18">
            <a:extLst>
              <a:ext uri="{FF2B5EF4-FFF2-40B4-BE49-F238E27FC236}">
                <a16:creationId xmlns:a16="http://schemas.microsoft.com/office/drawing/2014/main" id="{8918CC18-0F67-14CF-94DC-35FE11B93296}"/>
              </a:ext>
            </a:extLst>
          </p:cNvPr>
          <p:cNvSpPr/>
          <p:nvPr/>
        </p:nvSpPr>
        <p:spPr>
          <a:xfrm>
            <a:off x="6023992" y="389616"/>
            <a:ext cx="6108568" cy="6430422"/>
          </a:xfrm>
          <a:prstGeom prst="rect">
            <a:avLst/>
          </a:prstGeom>
          <a:blipFill>
            <a:blip r:embed="rId4"/>
            <a:stretch>
              <a:fillRect l="-51590" r="-6849"/>
            </a:stretch>
          </a:blipFill>
          <a:ln w="142875" cap="sq">
            <a:solidFill>
              <a:srgbClr val="FFFFFF"/>
            </a:solidFill>
            <a:prstDash val="solid"/>
            <a:miter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0FFBDB5-FF28-0E4B-7044-1FF698FCBA63}"/>
              </a:ext>
            </a:extLst>
          </p:cNvPr>
          <p:cNvSpPr txBox="1"/>
          <p:nvPr/>
        </p:nvSpPr>
        <p:spPr>
          <a:xfrm>
            <a:off x="1030416" y="1670181"/>
            <a:ext cx="496855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rgbClr val="096C36"/>
                </a:solidFill>
              </a:rPr>
              <a:t>Apoio às Micro e Pequenas Empresas</a:t>
            </a:r>
          </a:p>
        </p:txBody>
      </p:sp>
    </p:spTree>
    <p:extLst>
      <p:ext uri="{BB962C8B-B14F-4D97-AF65-F5344CB8AC3E}">
        <p14:creationId xmlns:p14="http://schemas.microsoft.com/office/powerpoint/2010/main" val="11041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ângulo 113">
            <a:extLst>
              <a:ext uri="{FF2B5EF4-FFF2-40B4-BE49-F238E27FC236}">
                <a16:creationId xmlns:a16="http://schemas.microsoft.com/office/drawing/2014/main" id="{65FAD79A-CC54-4718-9B86-834DC7A74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379881" y="2431303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1CFF781-C2B0-DD0A-2ED5-BC0DC97DFC9E}"/>
              </a:ext>
            </a:extLst>
          </p:cNvPr>
          <p:cNvSpPr/>
          <p:nvPr/>
        </p:nvSpPr>
        <p:spPr>
          <a:xfrm>
            <a:off x="-96688" y="233899"/>
            <a:ext cx="6697497" cy="7027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4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MPMEs – PRINCIPAIS NECESSIDADES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1E966658-48D9-0D48-798B-3FA80597EBC9}"/>
              </a:ext>
            </a:extLst>
          </p:cNvPr>
          <p:cNvSpPr/>
          <p:nvPr/>
        </p:nvSpPr>
        <p:spPr>
          <a:xfrm>
            <a:off x="5499722" y="298794"/>
            <a:ext cx="6697497" cy="6953174"/>
          </a:xfrm>
          <a:prstGeom prst="rect">
            <a:avLst/>
          </a:prstGeom>
          <a:solidFill>
            <a:srgbClr val="096C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F275277-2E99-2CC4-BB54-277E9BE5E524}"/>
              </a:ext>
            </a:extLst>
          </p:cNvPr>
          <p:cNvSpPr txBox="1"/>
          <p:nvPr/>
        </p:nvSpPr>
        <p:spPr>
          <a:xfrm>
            <a:off x="283007" y="1772816"/>
            <a:ext cx="49685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rgbClr val="096C36"/>
                </a:solidFill>
              </a:rPr>
              <a:t>Principais Necessidades das MPMEs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84A4FFCE-9520-8787-75B3-D859370352FF}"/>
              </a:ext>
            </a:extLst>
          </p:cNvPr>
          <p:cNvSpPr/>
          <p:nvPr/>
        </p:nvSpPr>
        <p:spPr>
          <a:xfrm>
            <a:off x="6278154" y="1378037"/>
            <a:ext cx="1260000" cy="126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6E0EAABF-F3DD-C82A-29E0-3D8AC90B22AE}"/>
              </a:ext>
            </a:extLst>
          </p:cNvPr>
          <p:cNvSpPr/>
          <p:nvPr/>
        </p:nvSpPr>
        <p:spPr>
          <a:xfrm>
            <a:off x="6368154" y="1468037"/>
            <a:ext cx="1080000" cy="108000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Google Shape;55;p13">
            <a:extLst>
              <a:ext uri="{FF2B5EF4-FFF2-40B4-BE49-F238E27FC236}">
                <a16:creationId xmlns:a16="http://schemas.microsoft.com/office/drawing/2014/main" id="{53AAD09B-0E7E-6130-FC50-0CB5D6F9A1A3}"/>
              </a:ext>
            </a:extLst>
          </p:cNvPr>
          <p:cNvSpPr txBox="1">
            <a:spLocks/>
          </p:cNvSpPr>
          <p:nvPr/>
        </p:nvSpPr>
        <p:spPr>
          <a:xfrm>
            <a:off x="5985101" y="611979"/>
            <a:ext cx="1895421" cy="75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1800" dirty="0">
                <a:solidFill>
                  <a:schemeClr val="lt1"/>
                </a:solidFill>
                <a:latin typeface="Montserrat" panose="00000500000000000000" pitchFamily="2" charset="0"/>
              </a:rPr>
              <a:t>Capital de  Giro</a:t>
            </a: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4045A573-7803-FB06-6A3E-6F8B686A7A39}"/>
              </a:ext>
            </a:extLst>
          </p:cNvPr>
          <p:cNvSpPr/>
          <p:nvPr/>
        </p:nvSpPr>
        <p:spPr>
          <a:xfrm>
            <a:off x="8100219" y="2558587"/>
            <a:ext cx="1260000" cy="126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44D83A32-F65D-B588-E699-340BCFDC1FE8}"/>
              </a:ext>
            </a:extLst>
          </p:cNvPr>
          <p:cNvSpPr/>
          <p:nvPr/>
        </p:nvSpPr>
        <p:spPr>
          <a:xfrm>
            <a:off x="8190219" y="2648587"/>
            <a:ext cx="1080000" cy="10800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Google Shape;55;p13">
            <a:extLst>
              <a:ext uri="{FF2B5EF4-FFF2-40B4-BE49-F238E27FC236}">
                <a16:creationId xmlns:a16="http://schemas.microsoft.com/office/drawing/2014/main" id="{F239005A-79E8-A1EC-B10D-01F2CDBE09A0}"/>
              </a:ext>
            </a:extLst>
          </p:cNvPr>
          <p:cNvSpPr txBox="1">
            <a:spLocks/>
          </p:cNvSpPr>
          <p:nvPr/>
        </p:nvSpPr>
        <p:spPr>
          <a:xfrm>
            <a:off x="7794166" y="2097084"/>
            <a:ext cx="1895421" cy="41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1800" dirty="0">
                <a:solidFill>
                  <a:schemeClr val="lt1"/>
                </a:solidFill>
                <a:latin typeface="Montserrat" panose="00000500000000000000" pitchFamily="2" charset="0"/>
              </a:rPr>
              <a:t>Investimentos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9E32C04D-C11B-73DF-3A50-0F625FEA6A40}"/>
              </a:ext>
            </a:extLst>
          </p:cNvPr>
          <p:cNvSpPr/>
          <p:nvPr/>
        </p:nvSpPr>
        <p:spPr>
          <a:xfrm>
            <a:off x="10021464" y="1290426"/>
            <a:ext cx="1260000" cy="126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93DCFE5D-C8F6-F598-45CB-4D312FCAA32B}"/>
              </a:ext>
            </a:extLst>
          </p:cNvPr>
          <p:cNvSpPr/>
          <p:nvPr/>
        </p:nvSpPr>
        <p:spPr>
          <a:xfrm>
            <a:off x="10111464" y="1380426"/>
            <a:ext cx="1080000" cy="108000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Google Shape;55;p13">
            <a:extLst>
              <a:ext uri="{FF2B5EF4-FFF2-40B4-BE49-F238E27FC236}">
                <a16:creationId xmlns:a16="http://schemas.microsoft.com/office/drawing/2014/main" id="{5CABE24D-6ACF-F0BD-DB2B-61E7B6019232}"/>
              </a:ext>
            </a:extLst>
          </p:cNvPr>
          <p:cNvSpPr txBox="1">
            <a:spLocks/>
          </p:cNvSpPr>
          <p:nvPr/>
        </p:nvSpPr>
        <p:spPr>
          <a:xfrm>
            <a:off x="9757090" y="804952"/>
            <a:ext cx="1895421" cy="41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1800" dirty="0">
                <a:solidFill>
                  <a:schemeClr val="lt1"/>
                </a:solidFill>
                <a:latin typeface="Montserrat" panose="00000500000000000000" pitchFamily="2" charset="0"/>
              </a:rPr>
              <a:t>Equipamentos</a:t>
            </a:r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1624B5C2-9462-D54D-8D1F-FAC43161131E}"/>
              </a:ext>
            </a:extLst>
          </p:cNvPr>
          <p:cNvSpPr/>
          <p:nvPr/>
        </p:nvSpPr>
        <p:spPr>
          <a:xfrm>
            <a:off x="6278154" y="4132581"/>
            <a:ext cx="1260000" cy="126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800A2A6F-32E1-4B22-92B1-F583D04DAD52}"/>
              </a:ext>
            </a:extLst>
          </p:cNvPr>
          <p:cNvSpPr/>
          <p:nvPr/>
        </p:nvSpPr>
        <p:spPr>
          <a:xfrm>
            <a:off x="6368154" y="4222581"/>
            <a:ext cx="1080000" cy="108000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Google Shape;55;p13">
            <a:extLst>
              <a:ext uri="{FF2B5EF4-FFF2-40B4-BE49-F238E27FC236}">
                <a16:creationId xmlns:a16="http://schemas.microsoft.com/office/drawing/2014/main" id="{95B73AAF-F05A-3430-2062-4ECE95EE9EC0}"/>
              </a:ext>
            </a:extLst>
          </p:cNvPr>
          <p:cNvSpPr txBox="1">
            <a:spLocks/>
          </p:cNvSpPr>
          <p:nvPr/>
        </p:nvSpPr>
        <p:spPr>
          <a:xfrm>
            <a:off x="5983969" y="3746908"/>
            <a:ext cx="1895421" cy="41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1800" dirty="0">
                <a:solidFill>
                  <a:schemeClr val="lt1"/>
                </a:solidFill>
                <a:latin typeface="Montserrat" panose="00000500000000000000" pitchFamily="2" charset="0"/>
              </a:rPr>
              <a:t>Tecnologia</a:t>
            </a:r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21A9B792-0885-EA0B-83FC-C855AB5F7A0B}"/>
              </a:ext>
            </a:extLst>
          </p:cNvPr>
          <p:cNvSpPr/>
          <p:nvPr/>
        </p:nvSpPr>
        <p:spPr>
          <a:xfrm>
            <a:off x="10229629" y="3457287"/>
            <a:ext cx="1260000" cy="126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Elipse 48">
            <a:extLst>
              <a:ext uri="{FF2B5EF4-FFF2-40B4-BE49-F238E27FC236}">
                <a16:creationId xmlns:a16="http://schemas.microsoft.com/office/drawing/2014/main" id="{565924E4-1CA2-D404-1503-1A5CEA8D1B24}"/>
              </a:ext>
            </a:extLst>
          </p:cNvPr>
          <p:cNvSpPr/>
          <p:nvPr/>
        </p:nvSpPr>
        <p:spPr>
          <a:xfrm>
            <a:off x="10319629" y="3547287"/>
            <a:ext cx="1080000" cy="108000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Google Shape;55;p13">
            <a:extLst>
              <a:ext uri="{FF2B5EF4-FFF2-40B4-BE49-F238E27FC236}">
                <a16:creationId xmlns:a16="http://schemas.microsoft.com/office/drawing/2014/main" id="{24D4C59F-62E2-BC53-087F-D37DAA6A1140}"/>
              </a:ext>
            </a:extLst>
          </p:cNvPr>
          <p:cNvSpPr txBox="1">
            <a:spLocks/>
          </p:cNvSpPr>
          <p:nvPr/>
        </p:nvSpPr>
        <p:spPr>
          <a:xfrm>
            <a:off x="9935444" y="3071614"/>
            <a:ext cx="1895421" cy="41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1800" dirty="0">
                <a:solidFill>
                  <a:schemeClr val="lt1"/>
                </a:solidFill>
                <a:latin typeface="Montserrat" panose="00000500000000000000" pitchFamily="2" charset="0"/>
              </a:rPr>
              <a:t>Conectividade</a:t>
            </a:r>
          </a:p>
        </p:txBody>
      </p:sp>
      <p:sp>
        <p:nvSpPr>
          <p:cNvPr id="51" name="Elipse 50">
            <a:extLst>
              <a:ext uri="{FF2B5EF4-FFF2-40B4-BE49-F238E27FC236}">
                <a16:creationId xmlns:a16="http://schemas.microsoft.com/office/drawing/2014/main" id="{C2111B47-B048-54C0-6588-B60685F2FE3B}"/>
              </a:ext>
            </a:extLst>
          </p:cNvPr>
          <p:cNvSpPr/>
          <p:nvPr/>
        </p:nvSpPr>
        <p:spPr>
          <a:xfrm>
            <a:off x="8730219" y="5187289"/>
            <a:ext cx="1260000" cy="126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Elipse 51">
            <a:extLst>
              <a:ext uri="{FF2B5EF4-FFF2-40B4-BE49-F238E27FC236}">
                <a16:creationId xmlns:a16="http://schemas.microsoft.com/office/drawing/2014/main" id="{8CE24B26-2F7C-6ECE-E839-7E52A6AC96D7}"/>
              </a:ext>
            </a:extLst>
          </p:cNvPr>
          <p:cNvSpPr/>
          <p:nvPr/>
        </p:nvSpPr>
        <p:spPr>
          <a:xfrm>
            <a:off x="8820219" y="5277289"/>
            <a:ext cx="1080000" cy="108000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Google Shape;55;p13">
            <a:extLst>
              <a:ext uri="{FF2B5EF4-FFF2-40B4-BE49-F238E27FC236}">
                <a16:creationId xmlns:a16="http://schemas.microsoft.com/office/drawing/2014/main" id="{85C5BAEC-F4DB-73D3-108B-BAAF6B50DBB1}"/>
              </a:ext>
            </a:extLst>
          </p:cNvPr>
          <p:cNvSpPr txBox="1">
            <a:spLocks/>
          </p:cNvSpPr>
          <p:nvPr/>
        </p:nvSpPr>
        <p:spPr>
          <a:xfrm>
            <a:off x="8436034" y="4801616"/>
            <a:ext cx="1895421" cy="41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1800" dirty="0">
                <a:solidFill>
                  <a:schemeClr val="lt1"/>
                </a:solidFill>
                <a:latin typeface="Montserrat" panose="00000500000000000000" pitchFamily="2" charset="0"/>
              </a:rPr>
              <a:t>Apoio Técnico</a:t>
            </a:r>
          </a:p>
        </p:txBody>
      </p:sp>
    </p:spTree>
    <p:extLst>
      <p:ext uri="{BB962C8B-B14F-4D97-AF65-F5344CB8AC3E}">
        <p14:creationId xmlns:p14="http://schemas.microsoft.com/office/powerpoint/2010/main" val="215756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ângulo 113">
            <a:extLst>
              <a:ext uri="{FF2B5EF4-FFF2-40B4-BE49-F238E27FC236}">
                <a16:creationId xmlns:a16="http://schemas.microsoft.com/office/drawing/2014/main" id="{65FAD79A-CC54-4718-9B86-834DC7A743B0}"/>
              </a:ext>
            </a:extLst>
          </p:cNvPr>
          <p:cNvSpPr/>
          <p:nvPr/>
        </p:nvSpPr>
        <p:spPr>
          <a:xfrm>
            <a:off x="18775" y="2581658"/>
            <a:ext cx="12192000" cy="5569436"/>
          </a:xfrm>
          <a:prstGeom prst="rect">
            <a:avLst/>
          </a:prstGeom>
          <a:solidFill>
            <a:srgbClr val="F9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4C471B9D-5638-0A2F-5384-816B329F59B1}"/>
              </a:ext>
            </a:extLst>
          </p:cNvPr>
          <p:cNvSpPr/>
          <p:nvPr/>
        </p:nvSpPr>
        <p:spPr>
          <a:xfrm>
            <a:off x="-70239" y="-919679"/>
            <a:ext cx="1180874" cy="2026803"/>
          </a:xfrm>
          <a:prstGeom prst="rect">
            <a:avLst/>
          </a:prstGeom>
          <a:noFill/>
          <a:ln w="381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168696" y="2522191"/>
            <a:ext cx="13656840" cy="4297846"/>
            <a:chOff x="-170914" y="2549740"/>
            <a:chExt cx="13656840" cy="4297846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170914" y="2549740"/>
              <a:ext cx="13656840" cy="4297846"/>
              <a:chOff x="-110888" y="2930446"/>
              <a:chExt cx="13656840" cy="4297846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110888" y="2930446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5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FNO- PRINCIPAIS LINHAS DE CRÉDITO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F3C0C0E3-3211-5D43-B2F3-5D2EBCCD27C9}"/>
              </a:ext>
            </a:extLst>
          </p:cNvPr>
          <p:cNvSpPr/>
          <p:nvPr/>
        </p:nvSpPr>
        <p:spPr>
          <a:xfrm>
            <a:off x="11095794" y="5670940"/>
            <a:ext cx="1269908" cy="2026803"/>
          </a:xfrm>
          <a:prstGeom prst="rect">
            <a:avLst/>
          </a:prstGeom>
          <a:noFill/>
          <a:ln w="381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E4AB527-4F73-AC65-2F88-E8784B82B359}"/>
              </a:ext>
            </a:extLst>
          </p:cNvPr>
          <p:cNvSpPr/>
          <p:nvPr/>
        </p:nvSpPr>
        <p:spPr>
          <a:xfrm>
            <a:off x="695401" y="548680"/>
            <a:ext cx="10978044" cy="5760640"/>
          </a:xfrm>
          <a:prstGeom prst="rect">
            <a:avLst/>
          </a:prstGeom>
          <a:noFill/>
          <a:ln w="381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0E1E467-81B0-87BD-BA89-18CC83ADB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377" y="1010797"/>
            <a:ext cx="4617851" cy="435557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2EB5F1ED-D65F-1E91-B9A8-C910B3EF86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l="52192"/>
          <a:stretch/>
        </p:blipFill>
        <p:spPr>
          <a:xfrm>
            <a:off x="1081424" y="1370569"/>
            <a:ext cx="4536618" cy="3995807"/>
          </a:xfrm>
          <a:prstGeom prst="roundRect">
            <a:avLst>
              <a:gd name="adj" fmla="val 16667"/>
            </a:avLst>
          </a:prstGeom>
          <a:ln w="5715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4177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456728" y="3195046"/>
            <a:ext cx="13656840" cy="3531444"/>
            <a:chOff x="-379881" y="1137798"/>
            <a:chExt cx="13656840" cy="3786045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1254430"/>
              <a:ext cx="13656840" cy="3669413"/>
              <a:chOff x="-319855" y="1635136"/>
              <a:chExt cx="13656840" cy="3669413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136873" y="1635136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76847" y="1137798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10743469" cy="276999"/>
                <a:chOff x="-729797" y="-30840"/>
                <a:chExt cx="10743469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6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6" y="-7757"/>
                  <a:ext cx="100675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TAXAS DE JUROS FNO – SET/2024 (2ºSEM) **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sp>
        <p:nvSpPr>
          <p:cNvPr id="2" name="Elipse 1">
            <a:extLst>
              <a:ext uri="{FF2B5EF4-FFF2-40B4-BE49-F238E27FC236}">
                <a16:creationId xmlns:a16="http://schemas.microsoft.com/office/drawing/2014/main" id="{222E46D0-39E4-42E0-0914-AFCD2E1253B1}"/>
              </a:ext>
            </a:extLst>
          </p:cNvPr>
          <p:cNvSpPr/>
          <p:nvPr/>
        </p:nvSpPr>
        <p:spPr>
          <a:xfrm>
            <a:off x="434027" y="1559710"/>
            <a:ext cx="2993209" cy="2952000"/>
          </a:xfrm>
          <a:prstGeom prst="ellipse">
            <a:avLst/>
          </a:prstGeom>
          <a:ln w="38100">
            <a:solidFill>
              <a:srgbClr val="FBB91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64E68F4D-CCDC-A49A-5846-094F65384F52}"/>
              </a:ext>
            </a:extLst>
          </p:cNvPr>
          <p:cNvGrpSpPr/>
          <p:nvPr/>
        </p:nvGrpSpPr>
        <p:grpSpPr>
          <a:xfrm>
            <a:off x="4439816" y="789836"/>
            <a:ext cx="6428783" cy="2245874"/>
            <a:chOff x="-34971" y="1"/>
            <a:chExt cx="3132798" cy="5098497"/>
          </a:xfrm>
          <a:scene3d>
            <a:camera prst="orthographicFront"/>
            <a:lightRig rig="flat" dir="t"/>
          </a:scene3d>
        </p:grpSpPr>
        <p:sp>
          <p:nvSpPr>
            <p:cNvPr id="5" name="Retângulo: Cantos Arredondados 4">
              <a:extLst>
                <a:ext uri="{FF2B5EF4-FFF2-40B4-BE49-F238E27FC236}">
                  <a16:creationId xmlns:a16="http://schemas.microsoft.com/office/drawing/2014/main" id="{022DECE0-D21B-8533-908A-D4ABC2DEBFF2}"/>
                </a:ext>
              </a:extLst>
            </p:cNvPr>
            <p:cNvSpPr/>
            <p:nvPr/>
          </p:nvSpPr>
          <p:spPr>
            <a:xfrm>
              <a:off x="0" y="1"/>
              <a:ext cx="3097827" cy="5098497"/>
            </a:xfrm>
            <a:prstGeom prst="roundRect">
              <a:avLst>
                <a:gd name="adj" fmla="val 10000"/>
              </a:avLst>
            </a:prstGeom>
            <a:blipFill rotWithShape="0">
              <a:blip r:embed="rId4"/>
              <a:srcRect/>
              <a:stretch>
                <a:fillRect t="-50000" b="-50000"/>
              </a:stretch>
            </a:blipFill>
            <a:ln>
              <a:noFill/>
            </a:ln>
            <a:sp3d z="-190500" extrusionH="12700" prstMaterial="plastic">
              <a:bevelT w="50800" h="50800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t-BR" dirty="0"/>
            </a:p>
          </p:txBody>
        </p:sp>
        <p:sp>
          <p:nvSpPr>
            <p:cNvPr id="6" name="Retângulo: Cantos Arredondados 4">
              <a:extLst>
                <a:ext uri="{FF2B5EF4-FFF2-40B4-BE49-F238E27FC236}">
                  <a16:creationId xmlns:a16="http://schemas.microsoft.com/office/drawing/2014/main" id="{AE8CF906-C02B-35A1-4C17-C3C83D581357}"/>
                </a:ext>
              </a:extLst>
            </p:cNvPr>
            <p:cNvSpPr txBox="1"/>
            <p:nvPr/>
          </p:nvSpPr>
          <p:spPr>
            <a:xfrm>
              <a:off x="-34971" y="14348"/>
              <a:ext cx="3097827" cy="582478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2000" b="1" kern="1200" dirty="0">
                <a:solidFill>
                  <a:srgbClr val="033F0E"/>
                </a:solidFill>
              </a:endParaRP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400" b="1" dirty="0">
                  <a:solidFill>
                    <a:schemeClr val="accent6">
                      <a:lumMod val="50000"/>
                    </a:schemeClr>
                  </a:solidFill>
                </a:rPr>
                <a:t>Taxas </a:t>
              </a:r>
              <a:r>
                <a:rPr lang="pt-BR" sz="2400" b="1" dirty="0" err="1">
                  <a:solidFill>
                    <a:schemeClr val="accent6">
                      <a:lumMod val="50000"/>
                    </a:schemeClr>
                  </a:solidFill>
                </a:rPr>
                <a:t>Pré</a:t>
              </a:r>
              <a:r>
                <a:rPr lang="pt-BR" sz="2400" b="1" dirty="0">
                  <a:solidFill>
                    <a:schemeClr val="accent6">
                      <a:lumMod val="50000"/>
                    </a:schemeClr>
                  </a:solidFill>
                </a:rPr>
                <a:t> Fixadas (</a:t>
              </a:r>
              <a:r>
                <a:rPr lang="pt-BR" sz="2400" b="1" dirty="0" err="1">
                  <a:solidFill>
                    <a:schemeClr val="accent6">
                      <a:lumMod val="50000"/>
                    </a:schemeClr>
                  </a:solidFill>
                </a:rPr>
                <a:t>a.a</a:t>
              </a:r>
              <a:r>
                <a:rPr lang="pt-BR" sz="2400" b="1" dirty="0">
                  <a:solidFill>
                    <a:schemeClr val="accent6">
                      <a:lumMod val="50000"/>
                    </a:schemeClr>
                  </a:solidFill>
                </a:rPr>
                <a:t>)</a:t>
              </a:r>
              <a:endParaRPr lang="pt-BR" sz="14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72E941B2-4267-2E7A-E876-6D6311B4DCC7}"/>
              </a:ext>
            </a:extLst>
          </p:cNvPr>
          <p:cNvGrpSpPr/>
          <p:nvPr/>
        </p:nvGrpSpPr>
        <p:grpSpPr>
          <a:xfrm>
            <a:off x="4755872" y="1412776"/>
            <a:ext cx="2780288" cy="1441053"/>
            <a:chOff x="241567" y="2001646"/>
            <a:chExt cx="2062186" cy="1617558"/>
          </a:xfrm>
          <a:scene3d>
            <a:camera prst="orthographicFront"/>
            <a:lightRig rig="flat" dir="t"/>
          </a:scene3d>
        </p:grpSpPr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B2089AF9-11AC-32E3-6F64-E3A78AB3BECE}"/>
                </a:ext>
              </a:extLst>
            </p:cNvPr>
            <p:cNvSpPr/>
            <p:nvPr/>
          </p:nvSpPr>
          <p:spPr>
            <a:xfrm>
              <a:off x="241567" y="2001646"/>
              <a:ext cx="2062186" cy="1617558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37" name="Retângulo: Cantos Arredondados 4">
              <a:extLst>
                <a:ext uri="{FF2B5EF4-FFF2-40B4-BE49-F238E27FC236}">
                  <a16:creationId xmlns:a16="http://schemas.microsoft.com/office/drawing/2014/main" id="{05E56598-E08E-0983-C53E-A63FDC8D7115}"/>
                </a:ext>
              </a:extLst>
            </p:cNvPr>
            <p:cNvSpPr txBox="1"/>
            <p:nvPr/>
          </p:nvSpPr>
          <p:spPr>
            <a:xfrm>
              <a:off x="303451" y="2416685"/>
              <a:ext cx="1967432" cy="10416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kern="1200" dirty="0">
                  <a:solidFill>
                    <a:srgbClr val="FBB914"/>
                  </a:solidFill>
                </a:rPr>
                <a:t>  Capital de Giro 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bg1"/>
                  </a:solidFill>
                </a:rPr>
                <a:t>Mínima: 8,92%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kern="1200" dirty="0">
                  <a:solidFill>
                    <a:schemeClr val="bg1"/>
                  </a:solidFill>
                </a:rPr>
                <a:t>Máxima: 9,63% 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bg1"/>
                  </a:solidFill>
                </a:rPr>
                <a:t> 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E1517CA8-E07C-99B9-81BE-1948E2C631D8}"/>
              </a:ext>
            </a:extLst>
          </p:cNvPr>
          <p:cNvGrpSpPr/>
          <p:nvPr/>
        </p:nvGrpSpPr>
        <p:grpSpPr>
          <a:xfrm>
            <a:off x="7896200" y="1433264"/>
            <a:ext cx="2749896" cy="1420565"/>
            <a:chOff x="170763" y="3823389"/>
            <a:chExt cx="2048011" cy="1484533"/>
          </a:xfrm>
          <a:scene3d>
            <a:camera prst="orthographicFront"/>
            <a:lightRig rig="flat" dir="t"/>
          </a:scene3d>
        </p:grpSpPr>
        <p:sp>
          <p:nvSpPr>
            <p:cNvPr id="44" name="Retângulo: Cantos Arredondados 43">
              <a:extLst>
                <a:ext uri="{FF2B5EF4-FFF2-40B4-BE49-F238E27FC236}">
                  <a16:creationId xmlns:a16="http://schemas.microsoft.com/office/drawing/2014/main" id="{B986719C-A474-5B64-AE25-2F9A855424EE}"/>
                </a:ext>
              </a:extLst>
            </p:cNvPr>
            <p:cNvSpPr/>
            <p:nvPr/>
          </p:nvSpPr>
          <p:spPr>
            <a:xfrm>
              <a:off x="170763" y="3823389"/>
              <a:ext cx="2048011" cy="1484533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45" name="Retângulo: Cantos Arredondados 4">
              <a:extLst>
                <a:ext uri="{FF2B5EF4-FFF2-40B4-BE49-F238E27FC236}">
                  <a16:creationId xmlns:a16="http://schemas.microsoft.com/office/drawing/2014/main" id="{95F11FD4-32F3-4751-D76E-2F910A23CBC3}"/>
                </a:ext>
              </a:extLst>
            </p:cNvPr>
            <p:cNvSpPr txBox="1"/>
            <p:nvPr/>
          </p:nvSpPr>
          <p:spPr>
            <a:xfrm>
              <a:off x="214243" y="3866870"/>
              <a:ext cx="1961051" cy="13644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000" b="1" dirty="0">
                  <a:solidFill>
                    <a:srgbClr val="FBB914"/>
                  </a:solidFill>
                </a:rPr>
                <a:t>Investimento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bg1"/>
                  </a:solidFill>
                </a:rPr>
                <a:t>Mínima: 7,22%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kern="1200" dirty="0">
                  <a:solidFill>
                    <a:schemeClr val="bg1"/>
                  </a:solidFill>
                </a:rPr>
                <a:t>Máxima: 7,64% </a:t>
              </a:r>
            </a:p>
          </p:txBody>
        </p:sp>
      </p:grp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7F41F69B-F1FC-0115-2685-D6AEE3100FCC}"/>
              </a:ext>
            </a:extLst>
          </p:cNvPr>
          <p:cNvSpPr/>
          <p:nvPr/>
        </p:nvSpPr>
        <p:spPr>
          <a:xfrm>
            <a:off x="4587337" y="3623701"/>
            <a:ext cx="6205504" cy="2292615"/>
          </a:xfrm>
          <a:prstGeom prst="roundRect">
            <a:avLst>
              <a:gd name="adj" fmla="val 10000"/>
            </a:avLst>
          </a:prstGeom>
          <a:blipFill rotWithShape="0">
            <a:blip r:embed="rId4"/>
            <a:srcRect/>
            <a:stretch>
              <a:fillRect t="-50000" b="-50000"/>
            </a:stretch>
          </a:blipFill>
          <a:ln>
            <a:noFill/>
          </a:ln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0">
            <a:scrgbClr r="0" g="0" b="0"/>
          </a:lnRef>
          <a:fillRef idx="3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pt-BR" sz="2400" b="1" dirty="0">
                <a:solidFill>
                  <a:schemeClr val="accent6">
                    <a:lumMod val="50000"/>
                  </a:schemeClr>
                </a:solidFill>
              </a:rPr>
              <a:t>Taxas Pós Fixadas (</a:t>
            </a:r>
            <a:r>
              <a:rPr lang="pt-BR" sz="2400" b="1" dirty="0" err="1">
                <a:solidFill>
                  <a:schemeClr val="accent6">
                    <a:lumMod val="50000"/>
                  </a:schemeClr>
                </a:solidFill>
              </a:rPr>
              <a:t>a.a</a:t>
            </a:r>
            <a:r>
              <a:rPr lang="pt-BR" sz="2400" b="1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pt-B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3" name="Agrupar 52">
            <a:extLst>
              <a:ext uri="{FF2B5EF4-FFF2-40B4-BE49-F238E27FC236}">
                <a16:creationId xmlns:a16="http://schemas.microsoft.com/office/drawing/2014/main" id="{BCABFE88-264F-29FB-F0DC-82D55ED57F08}"/>
              </a:ext>
            </a:extLst>
          </p:cNvPr>
          <p:cNvGrpSpPr/>
          <p:nvPr/>
        </p:nvGrpSpPr>
        <p:grpSpPr>
          <a:xfrm>
            <a:off x="7982440" y="4293197"/>
            <a:ext cx="2577413" cy="1450457"/>
            <a:chOff x="241567" y="2001646"/>
            <a:chExt cx="2062186" cy="1617558"/>
          </a:xfrm>
          <a:scene3d>
            <a:camera prst="orthographicFront"/>
            <a:lightRig rig="flat" dir="t"/>
          </a:scene3d>
        </p:grpSpPr>
        <p:sp>
          <p:nvSpPr>
            <p:cNvPr id="54" name="Retângulo: Cantos Arredondados 53">
              <a:extLst>
                <a:ext uri="{FF2B5EF4-FFF2-40B4-BE49-F238E27FC236}">
                  <a16:creationId xmlns:a16="http://schemas.microsoft.com/office/drawing/2014/main" id="{73B64CF3-792E-1639-1A3A-39A95C90FF4E}"/>
                </a:ext>
              </a:extLst>
            </p:cNvPr>
            <p:cNvSpPr/>
            <p:nvPr/>
          </p:nvSpPr>
          <p:spPr>
            <a:xfrm>
              <a:off x="241567" y="2001646"/>
              <a:ext cx="2062186" cy="1617558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55" name="Retângulo: Cantos Arredondados 4">
              <a:extLst>
                <a:ext uri="{FF2B5EF4-FFF2-40B4-BE49-F238E27FC236}">
                  <a16:creationId xmlns:a16="http://schemas.microsoft.com/office/drawing/2014/main" id="{CD2714D8-8743-9F23-E992-6637E4B73D8E}"/>
                </a:ext>
              </a:extLst>
            </p:cNvPr>
            <p:cNvSpPr txBox="1"/>
            <p:nvPr/>
          </p:nvSpPr>
          <p:spPr>
            <a:xfrm>
              <a:off x="288944" y="2092655"/>
              <a:ext cx="1967432" cy="147917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dirty="0">
                  <a:solidFill>
                    <a:srgbClr val="FBB914"/>
                  </a:solidFill>
                </a:rPr>
                <a:t>Investimento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bg1"/>
                  </a:solidFill>
                </a:rPr>
                <a:t>Mínima: 2,32% + IPCA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kern="1200" dirty="0">
                  <a:solidFill>
                    <a:schemeClr val="bg1"/>
                  </a:solidFill>
                </a:rPr>
                <a:t>Máxima: 2,72% + IPCA</a:t>
              </a:r>
            </a:p>
          </p:txBody>
        </p:sp>
      </p:grpSp>
      <p:grpSp>
        <p:nvGrpSpPr>
          <p:cNvPr id="59" name="Agrupar 58">
            <a:extLst>
              <a:ext uri="{FF2B5EF4-FFF2-40B4-BE49-F238E27FC236}">
                <a16:creationId xmlns:a16="http://schemas.microsoft.com/office/drawing/2014/main" id="{FE2BCB01-518D-2EB9-0CDD-BFE635035ECB}"/>
              </a:ext>
            </a:extLst>
          </p:cNvPr>
          <p:cNvGrpSpPr/>
          <p:nvPr/>
        </p:nvGrpSpPr>
        <p:grpSpPr>
          <a:xfrm>
            <a:off x="5028529" y="4275068"/>
            <a:ext cx="2583198" cy="1450457"/>
            <a:chOff x="67310" y="3823389"/>
            <a:chExt cx="2151464" cy="1484533"/>
          </a:xfrm>
          <a:scene3d>
            <a:camera prst="orthographicFront"/>
            <a:lightRig rig="flat" dir="t"/>
          </a:scene3d>
        </p:grpSpPr>
        <p:sp>
          <p:nvSpPr>
            <p:cNvPr id="60" name="Retângulo: Cantos Arredondados 59">
              <a:extLst>
                <a:ext uri="{FF2B5EF4-FFF2-40B4-BE49-F238E27FC236}">
                  <a16:creationId xmlns:a16="http://schemas.microsoft.com/office/drawing/2014/main" id="{76E6EAD1-03A5-65A8-031B-5B3CB5B8CC5C}"/>
                </a:ext>
              </a:extLst>
            </p:cNvPr>
            <p:cNvSpPr/>
            <p:nvPr/>
          </p:nvSpPr>
          <p:spPr>
            <a:xfrm>
              <a:off x="170763" y="3823389"/>
              <a:ext cx="2048011" cy="1484533"/>
            </a:xfrm>
            <a:prstGeom prst="roundRect">
              <a:avLst>
                <a:gd name="adj" fmla="val 10000"/>
              </a:avLst>
            </a:prstGeom>
            <a:solidFill>
              <a:srgbClr val="096C3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/>
            </a:p>
          </p:txBody>
        </p:sp>
        <p:sp>
          <p:nvSpPr>
            <p:cNvPr id="61" name="Retângulo: Cantos Arredondados 4">
              <a:extLst>
                <a:ext uri="{FF2B5EF4-FFF2-40B4-BE49-F238E27FC236}">
                  <a16:creationId xmlns:a16="http://schemas.microsoft.com/office/drawing/2014/main" id="{D2FAED5C-2CB0-043A-48FF-06EB1CEDD1B1}"/>
                </a:ext>
              </a:extLst>
            </p:cNvPr>
            <p:cNvSpPr txBox="1"/>
            <p:nvPr/>
          </p:nvSpPr>
          <p:spPr>
            <a:xfrm>
              <a:off x="67310" y="3943154"/>
              <a:ext cx="2048011" cy="132128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000" b="1" dirty="0">
                  <a:solidFill>
                    <a:srgbClr val="FBB914"/>
                  </a:solidFill>
                </a:rPr>
                <a:t>Capital de Giro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bg1"/>
                  </a:solidFill>
                </a:rPr>
                <a:t>  Mínima: 3,97% + IPCA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kern="1200" dirty="0">
                  <a:solidFill>
                    <a:schemeClr val="bg1"/>
                  </a:solidFill>
                </a:rPr>
                <a:t>  Máxima: 4,67% + IPCA</a:t>
              </a:r>
            </a:p>
          </p:txBody>
        </p:sp>
      </p:grpSp>
      <p:sp>
        <p:nvSpPr>
          <p:cNvPr id="38" name="Elipse 37">
            <a:extLst>
              <a:ext uri="{FF2B5EF4-FFF2-40B4-BE49-F238E27FC236}">
                <a16:creationId xmlns:a16="http://schemas.microsoft.com/office/drawing/2014/main" id="{3A32054E-E118-5805-69DB-ED2EFF22AEF9}"/>
              </a:ext>
            </a:extLst>
          </p:cNvPr>
          <p:cNvSpPr/>
          <p:nvPr/>
        </p:nvSpPr>
        <p:spPr>
          <a:xfrm>
            <a:off x="621900" y="1761118"/>
            <a:ext cx="2643069" cy="2585875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2" name="Imagem 41">
            <a:extLst>
              <a:ext uri="{FF2B5EF4-FFF2-40B4-BE49-F238E27FC236}">
                <a16:creationId xmlns:a16="http://schemas.microsoft.com/office/drawing/2014/main" id="{1656700E-2527-C5D2-622D-F3C8DA0D260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6240" t="6196" r="1389" b="73277"/>
          <a:stretch/>
        </p:blipFill>
        <p:spPr>
          <a:xfrm>
            <a:off x="741426" y="5193025"/>
            <a:ext cx="2390823" cy="954238"/>
          </a:xfrm>
          <a:prstGeom prst="rect">
            <a:avLst/>
          </a:prstGeom>
        </p:spPr>
      </p:pic>
      <p:sp>
        <p:nvSpPr>
          <p:cNvPr id="40" name="Retângulo 39">
            <a:extLst>
              <a:ext uri="{FF2B5EF4-FFF2-40B4-BE49-F238E27FC236}">
                <a16:creationId xmlns:a16="http://schemas.microsoft.com/office/drawing/2014/main" id="{5A0B4C0E-A864-DFED-CF3E-FACDF3F2AFE6}"/>
              </a:ext>
            </a:extLst>
          </p:cNvPr>
          <p:cNvSpPr/>
          <p:nvPr/>
        </p:nvSpPr>
        <p:spPr>
          <a:xfrm>
            <a:off x="3873676" y="548680"/>
            <a:ext cx="7426676" cy="5598583"/>
          </a:xfrm>
          <a:prstGeom prst="rect">
            <a:avLst/>
          </a:prstGeom>
          <a:noFill/>
          <a:ln w="38100">
            <a:solidFill>
              <a:srgbClr val="FBB91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: Cantos Diagonais Arredondados 45">
            <a:extLst>
              <a:ext uri="{FF2B5EF4-FFF2-40B4-BE49-F238E27FC236}">
                <a16:creationId xmlns:a16="http://schemas.microsoft.com/office/drawing/2014/main" id="{6DE4CEDF-7CEB-AA50-E438-BD623CA29185}"/>
              </a:ext>
            </a:extLst>
          </p:cNvPr>
          <p:cNvSpPr/>
          <p:nvPr/>
        </p:nvSpPr>
        <p:spPr>
          <a:xfrm>
            <a:off x="2049746" y="3603365"/>
            <a:ext cx="2376264" cy="865519"/>
          </a:xfrm>
          <a:prstGeom prst="round2DiagRect">
            <a:avLst/>
          </a:prstGeom>
          <a:solidFill>
            <a:srgbClr val="FFC000"/>
          </a:solidFill>
          <a:ln>
            <a:solidFill>
              <a:srgbClr val="FBB9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6">
                    <a:lumMod val="50000"/>
                  </a:schemeClr>
                </a:solidFill>
              </a:rPr>
              <a:t>Micro, Pequenas e Médias Empresas</a:t>
            </a:r>
          </a:p>
        </p:txBody>
      </p:sp>
    </p:spTree>
    <p:extLst>
      <p:ext uri="{BB962C8B-B14F-4D97-AF65-F5344CB8AC3E}">
        <p14:creationId xmlns:p14="http://schemas.microsoft.com/office/powerpoint/2010/main" val="394754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384720" y="2472997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7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FUNGETUR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grpSp>
        <p:nvGrpSpPr>
          <p:cNvPr id="6" name="Group 13">
            <a:extLst>
              <a:ext uri="{FF2B5EF4-FFF2-40B4-BE49-F238E27FC236}">
                <a16:creationId xmlns:a16="http://schemas.microsoft.com/office/drawing/2014/main" id="{BF31C403-C25F-3EAC-52E9-A02CF4B9E4D3}"/>
              </a:ext>
            </a:extLst>
          </p:cNvPr>
          <p:cNvGrpSpPr/>
          <p:nvPr/>
        </p:nvGrpSpPr>
        <p:grpSpPr>
          <a:xfrm>
            <a:off x="3935759" y="680715"/>
            <a:ext cx="8141831" cy="1591594"/>
            <a:chOff x="0" y="-38100"/>
            <a:chExt cx="3324616" cy="549419"/>
          </a:xfrm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39E2212-90C6-1FBE-CDBA-13346DA4E0A9}"/>
                </a:ext>
              </a:extLst>
            </p:cNvPr>
            <p:cNvSpPr/>
            <p:nvPr/>
          </p:nvSpPr>
          <p:spPr>
            <a:xfrm>
              <a:off x="0" y="0"/>
              <a:ext cx="3324616" cy="511319"/>
            </a:xfrm>
            <a:custGeom>
              <a:avLst/>
              <a:gdLst/>
              <a:ahLst/>
              <a:cxnLst/>
              <a:rect l="l" t="t" r="r" b="b"/>
              <a:pathLst>
                <a:path w="3324616" h="511319">
                  <a:moveTo>
                    <a:pt x="3121416" y="0"/>
                  </a:moveTo>
                  <a:cubicBezTo>
                    <a:pt x="3233640" y="0"/>
                    <a:pt x="3324616" y="114463"/>
                    <a:pt x="3324616" y="255660"/>
                  </a:cubicBezTo>
                  <a:cubicBezTo>
                    <a:pt x="3324616" y="396856"/>
                    <a:pt x="3233640" y="511319"/>
                    <a:pt x="3121416" y="511319"/>
                  </a:cubicBezTo>
                  <a:lnTo>
                    <a:pt x="203200" y="511319"/>
                  </a:lnTo>
                  <a:cubicBezTo>
                    <a:pt x="90976" y="511319"/>
                    <a:pt x="0" y="396856"/>
                    <a:pt x="0" y="255660"/>
                  </a:cubicBezTo>
                  <a:cubicBezTo>
                    <a:pt x="0" y="114463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96C36"/>
            </a:solidFill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9pPr>
            </a:lstStyle>
            <a:p>
              <a:endParaRPr lang="pt-BR" dirty="0"/>
            </a:p>
          </p:txBody>
        </p:sp>
        <p:sp>
          <p:nvSpPr>
            <p:cNvPr id="37" name="TextBox 15">
              <a:extLst>
                <a:ext uri="{FF2B5EF4-FFF2-40B4-BE49-F238E27FC236}">
                  <a16:creationId xmlns:a16="http://schemas.microsoft.com/office/drawing/2014/main" id="{255E1000-45DD-0CEF-D407-2C8995E0884E}"/>
                </a:ext>
              </a:extLst>
            </p:cNvPr>
            <p:cNvSpPr txBox="1"/>
            <p:nvPr/>
          </p:nvSpPr>
          <p:spPr>
            <a:xfrm>
              <a:off x="0" y="-38100"/>
              <a:ext cx="3324616" cy="5494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Calibri"/>
                </a:defRPr>
              </a:lvl9pPr>
            </a:lstStyle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16">
            <a:extLst>
              <a:ext uri="{FF2B5EF4-FFF2-40B4-BE49-F238E27FC236}">
                <a16:creationId xmlns:a16="http://schemas.microsoft.com/office/drawing/2014/main" id="{99FC24B3-E81C-ECC9-FE5E-7E76E5E957A2}"/>
              </a:ext>
            </a:extLst>
          </p:cNvPr>
          <p:cNvSpPr txBox="1"/>
          <p:nvPr/>
        </p:nvSpPr>
        <p:spPr>
          <a:xfrm>
            <a:off x="4159631" y="1052804"/>
            <a:ext cx="7716237" cy="933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Calibri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Linha de crédito destinada a financiar empreendimentos turísticos reconhecidos pelo Ministério do Turismo como de interesse turístico, em consonância com os objetivos estratégicos e as metas do Plano Nacional do Turismo (PNT).</a:t>
            </a:r>
          </a:p>
        </p:txBody>
      </p:sp>
      <p:grpSp>
        <p:nvGrpSpPr>
          <p:cNvPr id="42" name="Group 20">
            <a:extLst>
              <a:ext uri="{FF2B5EF4-FFF2-40B4-BE49-F238E27FC236}">
                <a16:creationId xmlns:a16="http://schemas.microsoft.com/office/drawing/2014/main" id="{4669685B-CBF7-A0CD-3A75-6FB231EF9772}"/>
              </a:ext>
            </a:extLst>
          </p:cNvPr>
          <p:cNvGrpSpPr/>
          <p:nvPr/>
        </p:nvGrpSpPr>
        <p:grpSpPr>
          <a:xfrm>
            <a:off x="4259664" y="4923903"/>
            <a:ext cx="144016" cy="121914"/>
            <a:chOff x="0" y="0"/>
            <a:chExt cx="812800" cy="812800"/>
          </a:xfrm>
        </p:grpSpPr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48C45244-2F96-30A2-E421-468E73E7709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E8C3C"/>
            </a:solid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t-BR"/>
            </a:p>
          </p:txBody>
        </p:sp>
        <p:sp>
          <p:nvSpPr>
            <p:cNvPr id="45" name="TextBox 22">
              <a:extLst>
                <a:ext uri="{FF2B5EF4-FFF2-40B4-BE49-F238E27FC236}">
                  <a16:creationId xmlns:a16="http://schemas.microsoft.com/office/drawing/2014/main" id="{BAA16C32-8FA7-E186-6DC9-92F8D6838E92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6" name="Group 20">
            <a:extLst>
              <a:ext uri="{FF2B5EF4-FFF2-40B4-BE49-F238E27FC236}">
                <a16:creationId xmlns:a16="http://schemas.microsoft.com/office/drawing/2014/main" id="{926C1E76-D5AA-89CF-0376-7C9F6D84FA44}"/>
              </a:ext>
            </a:extLst>
          </p:cNvPr>
          <p:cNvGrpSpPr/>
          <p:nvPr/>
        </p:nvGrpSpPr>
        <p:grpSpPr>
          <a:xfrm>
            <a:off x="4251715" y="5232213"/>
            <a:ext cx="144016" cy="121914"/>
            <a:chOff x="0" y="0"/>
            <a:chExt cx="812800" cy="812800"/>
          </a:xfrm>
        </p:grpSpPr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B1D01E33-327D-1270-C2A4-F35ED5F28A8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E8C3C"/>
            </a:solid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t-BR"/>
            </a:p>
          </p:txBody>
        </p:sp>
        <p:sp>
          <p:nvSpPr>
            <p:cNvPr id="48" name="TextBox 22">
              <a:extLst>
                <a:ext uri="{FF2B5EF4-FFF2-40B4-BE49-F238E27FC236}">
                  <a16:creationId xmlns:a16="http://schemas.microsoft.com/office/drawing/2014/main" id="{BC90A544-8A6B-A96B-0865-27D33002509D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20">
            <a:extLst>
              <a:ext uri="{FF2B5EF4-FFF2-40B4-BE49-F238E27FC236}">
                <a16:creationId xmlns:a16="http://schemas.microsoft.com/office/drawing/2014/main" id="{55675F29-7961-4DA5-2B20-D3749925DFAA}"/>
              </a:ext>
            </a:extLst>
          </p:cNvPr>
          <p:cNvGrpSpPr/>
          <p:nvPr/>
        </p:nvGrpSpPr>
        <p:grpSpPr>
          <a:xfrm>
            <a:off x="4269715" y="5565067"/>
            <a:ext cx="144016" cy="121914"/>
            <a:chOff x="0" y="0"/>
            <a:chExt cx="812800" cy="812800"/>
          </a:xfrm>
        </p:grpSpPr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id="{E8D6399A-1186-98C1-13E1-2A5DA33061F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E8C3C"/>
            </a:solid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t-BR"/>
            </a:p>
          </p:txBody>
        </p:sp>
        <p:sp>
          <p:nvSpPr>
            <p:cNvPr id="51" name="TextBox 22">
              <a:extLst>
                <a:ext uri="{FF2B5EF4-FFF2-40B4-BE49-F238E27FC236}">
                  <a16:creationId xmlns:a16="http://schemas.microsoft.com/office/drawing/2014/main" id="{FA88DA79-EA49-D687-4417-88B0135788A1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8" name="Seta: Pentágono 57">
            <a:extLst>
              <a:ext uri="{FF2B5EF4-FFF2-40B4-BE49-F238E27FC236}">
                <a16:creationId xmlns:a16="http://schemas.microsoft.com/office/drawing/2014/main" id="{EB8C57D9-0352-E647-9D66-0777F9CD81EC}"/>
              </a:ext>
            </a:extLst>
          </p:cNvPr>
          <p:cNvSpPr/>
          <p:nvPr/>
        </p:nvSpPr>
        <p:spPr>
          <a:xfrm>
            <a:off x="181748" y="1557463"/>
            <a:ext cx="4405310" cy="3620385"/>
          </a:xfrm>
          <a:prstGeom prst="homePlate">
            <a:avLst/>
          </a:prstGeom>
          <a:noFill/>
          <a:ln w="38100">
            <a:solidFill>
              <a:srgbClr val="FBB9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E03B42A6-5E01-C0F9-F97D-97BC73EBE982}"/>
              </a:ext>
            </a:extLst>
          </p:cNvPr>
          <p:cNvSpPr/>
          <p:nvPr/>
        </p:nvSpPr>
        <p:spPr>
          <a:xfrm>
            <a:off x="6600056" y="2556118"/>
            <a:ext cx="2240479" cy="2305567"/>
          </a:xfrm>
          <a:prstGeom prst="ellipse">
            <a:avLst/>
          </a:prstGeom>
          <a:noFill/>
          <a:ln w="38100">
            <a:solidFill>
              <a:srgbClr val="FBB914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028" name="Picture 4" descr="Flayer Fungetur frente 10x21">
            <a:extLst>
              <a:ext uri="{FF2B5EF4-FFF2-40B4-BE49-F238E27FC236}">
                <a16:creationId xmlns:a16="http://schemas.microsoft.com/office/drawing/2014/main" id="{4FCB0C9D-5CF4-E298-CBE0-2A56227E62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9" t="45008" r="4371" b="15479"/>
          <a:stretch/>
        </p:blipFill>
        <p:spPr bwMode="auto">
          <a:xfrm>
            <a:off x="-20084" y="1302935"/>
            <a:ext cx="4313912" cy="4146248"/>
          </a:xfrm>
          <a:prstGeom prst="homePlat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Seta: Divisa 55">
            <a:extLst>
              <a:ext uri="{FF2B5EF4-FFF2-40B4-BE49-F238E27FC236}">
                <a16:creationId xmlns:a16="http://schemas.microsoft.com/office/drawing/2014/main" id="{30A1D661-6E36-536F-1053-900F06A68712}"/>
              </a:ext>
            </a:extLst>
          </p:cNvPr>
          <p:cNvSpPr/>
          <p:nvPr/>
        </p:nvSpPr>
        <p:spPr>
          <a:xfrm>
            <a:off x="4479244" y="5293733"/>
            <a:ext cx="6067516" cy="1015587"/>
          </a:xfrm>
          <a:prstGeom prst="chevron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graphicFrame>
        <p:nvGraphicFramePr>
          <p:cNvPr id="54" name="Diagrama 53">
            <a:extLst>
              <a:ext uri="{FF2B5EF4-FFF2-40B4-BE49-F238E27FC236}">
                <a16:creationId xmlns:a16="http://schemas.microsoft.com/office/drawing/2014/main" id="{F5B2838C-71E7-4E22-D6B8-26A7707A1E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5848901"/>
              </p:ext>
            </p:extLst>
          </p:nvPr>
        </p:nvGraphicFramePr>
        <p:xfrm>
          <a:off x="4727848" y="4005064"/>
          <a:ext cx="5678122" cy="361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7" name="Diagrama 56">
            <a:extLst>
              <a:ext uri="{FF2B5EF4-FFF2-40B4-BE49-F238E27FC236}">
                <a16:creationId xmlns:a16="http://schemas.microsoft.com/office/drawing/2014/main" id="{EC9937FC-665A-6117-0558-F790F9EDDC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3170276"/>
              </p:ext>
            </p:extLst>
          </p:nvPr>
        </p:nvGraphicFramePr>
        <p:xfrm>
          <a:off x="5425367" y="1843507"/>
          <a:ext cx="4559065" cy="3529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5" name="Sinal de Adição 4">
            <a:extLst>
              <a:ext uri="{FF2B5EF4-FFF2-40B4-BE49-F238E27FC236}">
                <a16:creationId xmlns:a16="http://schemas.microsoft.com/office/drawing/2014/main" id="{8FF1030A-5388-9352-4903-9EEFA8AE4FCB}"/>
              </a:ext>
            </a:extLst>
          </p:cNvPr>
          <p:cNvSpPr/>
          <p:nvPr/>
        </p:nvSpPr>
        <p:spPr>
          <a:xfrm>
            <a:off x="7337693" y="3236911"/>
            <a:ext cx="701674" cy="742899"/>
          </a:xfrm>
          <a:prstGeom prst="mathPlus">
            <a:avLst/>
          </a:prstGeom>
          <a:solidFill>
            <a:srgbClr val="FBB9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9" name="Seta: Pentágono 58">
            <a:extLst>
              <a:ext uri="{FF2B5EF4-FFF2-40B4-BE49-F238E27FC236}">
                <a16:creationId xmlns:a16="http://schemas.microsoft.com/office/drawing/2014/main" id="{F2687D69-B23F-9877-A76A-E29FF8C3F409}"/>
              </a:ext>
            </a:extLst>
          </p:cNvPr>
          <p:cNvSpPr/>
          <p:nvPr/>
        </p:nvSpPr>
        <p:spPr>
          <a:xfrm>
            <a:off x="62086" y="1412776"/>
            <a:ext cx="4040164" cy="3877537"/>
          </a:xfrm>
          <a:prstGeom prst="homePlate">
            <a:avLst/>
          </a:prstGeom>
          <a:noFill/>
          <a:ln w="38100">
            <a:solidFill>
              <a:srgbClr val="FBB9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0856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Agrupar 213">
            <a:extLst>
              <a:ext uri="{FF2B5EF4-FFF2-40B4-BE49-F238E27FC236}">
                <a16:creationId xmlns:a16="http://schemas.microsoft.com/office/drawing/2014/main" id="{18A544BE-D21E-D40E-998F-135CD41BAB18}"/>
              </a:ext>
            </a:extLst>
          </p:cNvPr>
          <p:cNvGrpSpPr/>
          <p:nvPr/>
        </p:nvGrpSpPr>
        <p:grpSpPr>
          <a:xfrm>
            <a:off x="-456728" y="2438719"/>
            <a:ext cx="13656840" cy="4426697"/>
            <a:chOff x="-379881" y="2420889"/>
            <a:chExt cx="13656840" cy="4426697"/>
          </a:xfrm>
        </p:grpSpPr>
        <p:grpSp>
          <p:nvGrpSpPr>
            <p:cNvPr id="113" name="Agrupar 112">
              <a:extLst>
                <a:ext uri="{FF2B5EF4-FFF2-40B4-BE49-F238E27FC236}">
                  <a16:creationId xmlns:a16="http://schemas.microsoft.com/office/drawing/2014/main" id="{7279E7B7-EC44-4A1B-A1BA-395131FE6E6E}"/>
                </a:ext>
              </a:extLst>
            </p:cNvPr>
            <p:cNvGrpSpPr/>
            <p:nvPr/>
          </p:nvGrpSpPr>
          <p:grpSpPr>
            <a:xfrm>
              <a:off x="-379881" y="2420889"/>
              <a:ext cx="13656840" cy="4426697"/>
              <a:chOff x="-319855" y="2801595"/>
              <a:chExt cx="13656840" cy="44266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44863F29-939F-42A2-9376-5052E61926CE}"/>
                  </a:ext>
                </a:extLst>
              </p:cNvPr>
              <p:cNvSpPr/>
              <p:nvPr/>
            </p:nvSpPr>
            <p:spPr>
              <a:xfrm>
                <a:off x="49589" y="3558879"/>
                <a:ext cx="12212875" cy="3669413"/>
              </a:xfrm>
              <a:prstGeom prst="rect">
                <a:avLst/>
              </a:prstGeom>
              <a:gradFill>
                <a:gsLst>
                  <a:gs pos="0">
                    <a:srgbClr val="096C36"/>
                  </a:gs>
                  <a:gs pos="100000">
                    <a:srgbClr val="14A229"/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2" name="Imagem 91">
                <a:extLst>
                  <a:ext uri="{FF2B5EF4-FFF2-40B4-BE49-F238E27FC236}">
                    <a16:creationId xmlns:a16="http://schemas.microsoft.com/office/drawing/2014/main" id="{461C7109-E1BB-4EF1-BA01-EB23E9BC4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>
                <a:off x="-319855" y="2801595"/>
                <a:ext cx="13656840" cy="810838"/>
              </a:xfrm>
              <a:prstGeom prst="rect">
                <a:avLst/>
              </a:prstGeom>
            </p:spPr>
          </p:pic>
        </p:grpSp>
        <p:sp>
          <p:nvSpPr>
            <p:cNvPr id="213" name="Retângulo 212">
              <a:extLst>
                <a:ext uri="{FF2B5EF4-FFF2-40B4-BE49-F238E27FC236}">
                  <a16:creationId xmlns:a16="http://schemas.microsoft.com/office/drawing/2014/main" id="{780902C8-35E7-E4AF-73BF-F8A865A7A8BB}"/>
                </a:ext>
              </a:extLst>
            </p:cNvPr>
            <p:cNvSpPr/>
            <p:nvPr/>
          </p:nvSpPr>
          <p:spPr>
            <a:xfrm>
              <a:off x="-10437" y="3076629"/>
              <a:ext cx="12212875" cy="116632"/>
            </a:xfrm>
            <a:prstGeom prst="rect">
              <a:avLst/>
            </a:prstGeom>
            <a:solidFill>
              <a:srgbClr val="FBB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5" name="Elipse 44">
            <a:extLst>
              <a:ext uri="{FF2B5EF4-FFF2-40B4-BE49-F238E27FC236}">
                <a16:creationId xmlns:a16="http://schemas.microsoft.com/office/drawing/2014/main" id="{9EC2D41D-104D-58D3-51E8-3C6140414DBA}"/>
              </a:ext>
            </a:extLst>
          </p:cNvPr>
          <p:cNvSpPr/>
          <p:nvPr/>
        </p:nvSpPr>
        <p:spPr>
          <a:xfrm>
            <a:off x="132285" y="1222473"/>
            <a:ext cx="3803475" cy="3574679"/>
          </a:xfrm>
          <a:prstGeom prst="ellipse">
            <a:avLst/>
          </a:prstGeom>
          <a:noFill/>
          <a:ln w="38100">
            <a:solidFill>
              <a:srgbClr val="FBB91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6238165" cy="276999"/>
                <a:chOff x="-729797" y="-30840"/>
                <a:chExt cx="623816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8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556228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PRONAMPE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pic>
        <p:nvPicPr>
          <p:cNvPr id="1030" name="Picture 6" descr="Pessoa na frente de um prato&#10;&#10;Descrição gerada automaticamente">
            <a:extLst>
              <a:ext uri="{FF2B5EF4-FFF2-40B4-BE49-F238E27FC236}">
                <a16:creationId xmlns:a16="http://schemas.microsoft.com/office/drawing/2014/main" id="{9217682E-B173-1E01-05D8-0E578FEA9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9" y="1305743"/>
            <a:ext cx="3544569" cy="322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E9B3C64D-501F-E0E3-538F-23A40586E6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901" y="3717032"/>
            <a:ext cx="1140407" cy="1140407"/>
          </a:xfrm>
          <a:prstGeom prst="rect">
            <a:avLst/>
          </a:prstGeom>
        </p:spPr>
      </p:pic>
      <p:sp>
        <p:nvSpPr>
          <p:cNvPr id="39" name="Fluxograma: Conector 38">
            <a:extLst>
              <a:ext uri="{FF2B5EF4-FFF2-40B4-BE49-F238E27FC236}">
                <a16:creationId xmlns:a16="http://schemas.microsoft.com/office/drawing/2014/main" id="{0FA29234-C9FB-AB17-F2AC-9D95087451EF}"/>
              </a:ext>
            </a:extLst>
          </p:cNvPr>
          <p:cNvSpPr/>
          <p:nvPr/>
        </p:nvSpPr>
        <p:spPr>
          <a:xfrm>
            <a:off x="1981280" y="4313476"/>
            <a:ext cx="1496669" cy="1400135"/>
          </a:xfrm>
          <a:prstGeom prst="flowChartConnector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6% a.a.</a:t>
            </a:r>
          </a:p>
          <a:p>
            <a:pPr algn="ctr"/>
            <a:r>
              <a:rPr lang="pt-BR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/>
            <a:r>
              <a:rPr lang="pt-BR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SELIC</a:t>
            </a:r>
          </a:p>
        </p:txBody>
      </p:sp>
      <p:sp>
        <p:nvSpPr>
          <p:cNvPr id="40" name="Fluxograma: Conector 39">
            <a:extLst>
              <a:ext uri="{FF2B5EF4-FFF2-40B4-BE49-F238E27FC236}">
                <a16:creationId xmlns:a16="http://schemas.microsoft.com/office/drawing/2014/main" id="{B1330AF0-5955-5FD6-91C0-F14B4301D5BA}"/>
              </a:ext>
            </a:extLst>
          </p:cNvPr>
          <p:cNvSpPr/>
          <p:nvPr/>
        </p:nvSpPr>
        <p:spPr>
          <a:xfrm>
            <a:off x="614378" y="4474255"/>
            <a:ext cx="1581591" cy="1405321"/>
          </a:xfrm>
          <a:prstGeom prst="flowChartConnector">
            <a:avLst/>
          </a:prstGeom>
          <a:solidFill>
            <a:srgbClr val="033F0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Até 72 meses </a:t>
            </a:r>
            <a:r>
              <a:rPr lang="pt-BR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(incluindo 12 meses de carência)</a:t>
            </a:r>
          </a:p>
        </p:txBody>
      </p: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47643B7A-D592-4754-C4C8-AB2560BAEA07}"/>
              </a:ext>
            </a:extLst>
          </p:cNvPr>
          <p:cNvSpPr/>
          <p:nvPr/>
        </p:nvSpPr>
        <p:spPr>
          <a:xfrm>
            <a:off x="4493139" y="404664"/>
            <a:ext cx="6592402" cy="608667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41" name="Diagrama 40">
            <a:extLst>
              <a:ext uri="{FF2B5EF4-FFF2-40B4-BE49-F238E27FC236}">
                <a16:creationId xmlns:a16="http://schemas.microsoft.com/office/drawing/2014/main" id="{D98049A0-27CC-D59A-B972-284EB73404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1315686"/>
              </p:ext>
            </p:extLst>
          </p:nvPr>
        </p:nvGraphicFramePr>
        <p:xfrm>
          <a:off x="2897631" y="471897"/>
          <a:ext cx="9816973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92822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m 45" descr="Uma imagem contendo relógio, casa de passarinho, edifício, frente&#10;&#10;Descrição gerada automaticamente">
            <a:extLst>
              <a:ext uri="{FF2B5EF4-FFF2-40B4-BE49-F238E27FC236}">
                <a16:creationId xmlns:a16="http://schemas.microsoft.com/office/drawing/2014/main" id="{E3EFB0CD-0BE4-C461-9D97-77E026ABBDB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0" r="8068"/>
          <a:stretch/>
        </p:blipFill>
        <p:spPr>
          <a:xfrm>
            <a:off x="0" y="248283"/>
            <a:ext cx="12212875" cy="6449873"/>
          </a:xfrm>
          <a:prstGeom prst="rect">
            <a:avLst/>
          </a:prstGeom>
        </p:spPr>
      </p:pic>
      <p:sp>
        <p:nvSpPr>
          <p:cNvPr id="170" name="Retângulo 169">
            <a:extLst>
              <a:ext uri="{FF2B5EF4-FFF2-40B4-BE49-F238E27FC236}">
                <a16:creationId xmlns:a16="http://schemas.microsoft.com/office/drawing/2014/main" id="{D436085E-E0C0-7469-7FE9-EB6A41262C6F}"/>
              </a:ext>
            </a:extLst>
          </p:cNvPr>
          <p:cNvSpPr/>
          <p:nvPr/>
        </p:nvSpPr>
        <p:spPr>
          <a:xfrm>
            <a:off x="-10437" y="6741368"/>
            <a:ext cx="12212875" cy="116632"/>
          </a:xfrm>
          <a:prstGeom prst="rect">
            <a:avLst/>
          </a:prstGeom>
          <a:solidFill>
            <a:srgbClr val="033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6A3364C1-6C44-E29E-A52C-14489F0C2438}"/>
              </a:ext>
            </a:extLst>
          </p:cNvPr>
          <p:cNvGrpSpPr/>
          <p:nvPr/>
        </p:nvGrpSpPr>
        <p:grpSpPr>
          <a:xfrm>
            <a:off x="-97441" y="0"/>
            <a:ext cx="12289441" cy="306758"/>
            <a:chOff x="-97441" y="0"/>
            <a:chExt cx="12289441" cy="306758"/>
          </a:xfrm>
        </p:grpSpPr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5D93011E-4B27-4F9F-8076-B59F41E8B8CF}"/>
                </a:ext>
              </a:extLst>
            </p:cNvPr>
            <p:cNvGrpSpPr/>
            <p:nvPr/>
          </p:nvGrpSpPr>
          <p:grpSpPr>
            <a:xfrm>
              <a:off x="-97441" y="0"/>
              <a:ext cx="12289441" cy="306758"/>
              <a:chOff x="-97441" y="0"/>
              <a:chExt cx="12289441" cy="306758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82616B98-1B83-46DC-8853-FDDDB346CECC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06758"/>
              </a:xfrm>
              <a:prstGeom prst="rect">
                <a:avLst/>
              </a:prstGeom>
              <a:solidFill>
                <a:srgbClr val="033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0B19F058-8C2F-4AD5-9F7E-5A1B7150340A}"/>
                  </a:ext>
                </a:extLst>
              </p:cNvPr>
              <p:cNvGrpSpPr/>
              <p:nvPr/>
            </p:nvGrpSpPr>
            <p:grpSpPr>
              <a:xfrm>
                <a:off x="-97441" y="14880"/>
                <a:ext cx="7489585" cy="276999"/>
                <a:chOff x="-729797" y="-30840"/>
                <a:chExt cx="7489585" cy="276999"/>
              </a:xfrm>
            </p:grpSpPr>
            <p:sp>
              <p:nvSpPr>
                <p:cNvPr id="19" name="CaixaDeTexto 18">
                  <a:extLst>
                    <a:ext uri="{FF2B5EF4-FFF2-40B4-BE49-F238E27FC236}">
                      <a16:creationId xmlns:a16="http://schemas.microsoft.com/office/drawing/2014/main" id="{606A2969-10D0-4BAF-BF18-0E39DA300204}"/>
                    </a:ext>
                  </a:extLst>
                </p:cNvPr>
                <p:cNvSpPr txBox="1"/>
                <p:nvPr/>
              </p:nvSpPr>
              <p:spPr>
                <a:xfrm>
                  <a:off x="-729797" y="-30840"/>
                  <a:ext cx="72008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200" b="1" dirty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0</a:t>
                  </a:r>
                  <a:fld id="{4AAD895C-653A-4DC3-B843-50821B12EA04}" type="slidenum">
                    <a:rPr lang="pt-BR" sz="1200" b="1" smtClean="0">
                      <a:solidFill>
                        <a:srgbClr val="FBB914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pPr algn="ctr"/>
                    <a:t>9</a:t>
                  </a:fld>
                  <a:endParaRPr lang="pt-BR" sz="1200" b="1" dirty="0">
                    <a:solidFill>
                      <a:srgbClr val="FBB914"/>
                    </a:solidFill>
                    <a:latin typeface="Montserrat" panose="00000500000000000000" pitchFamily="2" charset="0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0" name="CaixaDeTexto 19">
                  <a:extLst>
                    <a:ext uri="{FF2B5EF4-FFF2-40B4-BE49-F238E27FC236}">
                      <a16:creationId xmlns:a16="http://schemas.microsoft.com/office/drawing/2014/main" id="{585F80C9-5212-4489-B73A-173AF5D69BA2}"/>
                    </a:ext>
                  </a:extLst>
                </p:cNvPr>
                <p:cNvSpPr txBox="1"/>
                <p:nvPr/>
              </p:nvSpPr>
              <p:spPr>
                <a:xfrm>
                  <a:off x="-53915" y="-7757"/>
                  <a:ext cx="681370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900" spc="600" dirty="0">
                      <a:solidFill>
                        <a:schemeClr val="bg1"/>
                      </a:solidFill>
                      <a:latin typeface="Montserrat" panose="00000500000000000000" pitchFamily="2" charset="0"/>
                      <a:cs typeface="Poppins" panose="00000500000000000000" pitchFamily="2" charset="0"/>
                    </a:rPr>
                    <a:t>GARANTIAS</a:t>
                  </a:r>
                </a:p>
              </p:txBody>
            </p:sp>
            <p:cxnSp>
              <p:nvCxnSpPr>
                <p:cNvPr id="21" name="Conector reto 20">
                  <a:extLst>
                    <a:ext uri="{FF2B5EF4-FFF2-40B4-BE49-F238E27FC236}">
                      <a16:creationId xmlns:a16="http://schemas.microsoft.com/office/drawing/2014/main" id="{175B3935-3632-4C1A-9C7B-5F6F44301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19825" y="-353"/>
                  <a:ext cx="0" cy="21602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3179F0DD-C16A-CF84-F4AF-0CA0BA00D8AC}"/>
                </a:ext>
              </a:extLst>
            </p:cNvPr>
            <p:cNvGrpSpPr/>
            <p:nvPr/>
          </p:nvGrpSpPr>
          <p:grpSpPr>
            <a:xfrm>
              <a:off x="10632504" y="44624"/>
              <a:ext cx="1447649" cy="204077"/>
              <a:chOff x="9501107" y="6158129"/>
              <a:chExt cx="900933" cy="127006"/>
            </a:xfrm>
          </p:grpSpPr>
          <p:grpSp>
            <p:nvGrpSpPr>
              <p:cNvPr id="9" name="Agrupar 8">
                <a:extLst>
                  <a:ext uri="{FF2B5EF4-FFF2-40B4-BE49-F238E27FC236}">
                    <a16:creationId xmlns:a16="http://schemas.microsoft.com/office/drawing/2014/main" id="{B5109B5B-DDFD-AD3F-791C-AB9ED56DCA4D}"/>
                  </a:ext>
                </a:extLst>
              </p:cNvPr>
              <p:cNvGrpSpPr/>
              <p:nvPr/>
            </p:nvGrpSpPr>
            <p:grpSpPr>
              <a:xfrm>
                <a:off x="9693535" y="6219942"/>
                <a:ext cx="708505" cy="65193"/>
                <a:chOff x="13800856" y="5798995"/>
                <a:chExt cx="3152012" cy="290035"/>
              </a:xfrm>
              <a:solidFill>
                <a:schemeClr val="bg1"/>
              </a:solidFill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58CE55FF-FD56-D651-1AA2-4206FCC5A2B1}"/>
                    </a:ext>
                  </a:extLst>
                </p:cNvPr>
                <p:cNvSpPr/>
                <p:nvPr/>
              </p:nvSpPr>
              <p:spPr>
                <a:xfrm>
                  <a:off x="15588412" y="5861479"/>
                  <a:ext cx="238410" cy="223647"/>
                </a:xfrm>
                <a:custGeom>
                  <a:avLst/>
                  <a:gdLst>
                    <a:gd name="connsiteX0" fmla="*/ 98393 w 238410"/>
                    <a:gd name="connsiteY0" fmla="*/ 223647 h 223647"/>
                    <a:gd name="connsiteX1" fmla="*/ 135826 w 238410"/>
                    <a:gd name="connsiteY1" fmla="*/ 223647 h 223647"/>
                    <a:gd name="connsiteX2" fmla="*/ 183928 w 238410"/>
                    <a:gd name="connsiteY2" fmla="*/ 53816 h 223647"/>
                    <a:gd name="connsiteX3" fmla="*/ 184499 w 238410"/>
                    <a:gd name="connsiteY3" fmla="*/ 53816 h 223647"/>
                    <a:gd name="connsiteX4" fmla="*/ 184499 w 238410"/>
                    <a:gd name="connsiteY4" fmla="*/ 223647 h 223647"/>
                    <a:gd name="connsiteX5" fmla="*/ 238411 w 238410"/>
                    <a:gd name="connsiteY5" fmla="*/ 223647 h 223647"/>
                    <a:gd name="connsiteX6" fmla="*/ 238411 w 238410"/>
                    <a:gd name="connsiteY6" fmla="*/ 0 h 223647"/>
                    <a:gd name="connsiteX7" fmla="*/ 151829 w 238410"/>
                    <a:gd name="connsiteY7" fmla="*/ 0 h 223647"/>
                    <a:gd name="connsiteX8" fmla="*/ 119158 w 238410"/>
                    <a:gd name="connsiteY8" fmla="*/ 140399 h 223647"/>
                    <a:gd name="connsiteX9" fmla="*/ 118491 w 238410"/>
                    <a:gd name="connsiteY9" fmla="*/ 140399 h 223647"/>
                    <a:gd name="connsiteX10" fmla="*/ 88773 w 238410"/>
                    <a:gd name="connsiteY10" fmla="*/ 0 h 223647"/>
                    <a:gd name="connsiteX11" fmla="*/ 0 w 238410"/>
                    <a:gd name="connsiteY11" fmla="*/ 0 h 223647"/>
                    <a:gd name="connsiteX12" fmla="*/ 0 w 238410"/>
                    <a:gd name="connsiteY12" fmla="*/ 223647 h 223647"/>
                    <a:gd name="connsiteX13" fmla="*/ 52483 w 238410"/>
                    <a:gd name="connsiteY13" fmla="*/ 223647 h 223647"/>
                    <a:gd name="connsiteX14" fmla="*/ 52483 w 238410"/>
                    <a:gd name="connsiteY14" fmla="*/ 53816 h 223647"/>
                    <a:gd name="connsiteX15" fmla="*/ 53150 w 238410"/>
                    <a:gd name="connsiteY15" fmla="*/ 53816 h 223647"/>
                    <a:gd name="connsiteX16" fmla="*/ 98393 w 238410"/>
                    <a:gd name="connsiteY16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410" h="223647">
                      <a:moveTo>
                        <a:pt x="98393" y="223647"/>
                      </a:moveTo>
                      <a:lnTo>
                        <a:pt x="135826" y="223647"/>
                      </a:lnTo>
                      <a:lnTo>
                        <a:pt x="183928" y="53816"/>
                      </a:lnTo>
                      <a:lnTo>
                        <a:pt x="184499" y="53816"/>
                      </a:lnTo>
                      <a:lnTo>
                        <a:pt x="184499" y="223647"/>
                      </a:lnTo>
                      <a:lnTo>
                        <a:pt x="238411" y="223647"/>
                      </a:lnTo>
                      <a:lnTo>
                        <a:pt x="238411" y="0"/>
                      </a:lnTo>
                      <a:lnTo>
                        <a:pt x="151829" y="0"/>
                      </a:lnTo>
                      <a:lnTo>
                        <a:pt x="119158" y="140399"/>
                      </a:lnTo>
                      <a:lnTo>
                        <a:pt x="118491" y="140399"/>
                      </a:lnTo>
                      <a:lnTo>
                        <a:pt x="88773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53816"/>
                      </a:lnTo>
                      <a:lnTo>
                        <a:pt x="53150" y="53816"/>
                      </a:lnTo>
                      <a:lnTo>
                        <a:pt x="98393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2" name="Forma Livre: Forma 11">
                  <a:extLst>
                    <a:ext uri="{FF2B5EF4-FFF2-40B4-BE49-F238E27FC236}">
                      <a16:creationId xmlns:a16="http://schemas.microsoft.com/office/drawing/2014/main" id="{ACC5A50B-49F7-5A8E-FAC4-1D1285B2D502}"/>
                    </a:ext>
                  </a:extLst>
                </p:cNvPr>
                <p:cNvSpPr/>
                <p:nvPr/>
              </p:nvSpPr>
              <p:spPr>
                <a:xfrm>
                  <a:off x="16057233" y="5861479"/>
                  <a:ext cx="153447" cy="223647"/>
                </a:xfrm>
                <a:custGeom>
                  <a:avLst/>
                  <a:gdLst>
                    <a:gd name="connsiteX0" fmla="*/ 0 w 153447"/>
                    <a:gd name="connsiteY0" fmla="*/ 223647 h 223647"/>
                    <a:gd name="connsiteX1" fmla="*/ 153448 w 153447"/>
                    <a:gd name="connsiteY1" fmla="*/ 223647 h 223647"/>
                    <a:gd name="connsiteX2" fmla="*/ 153448 w 153447"/>
                    <a:gd name="connsiteY2" fmla="*/ 179451 h 223647"/>
                    <a:gd name="connsiteX3" fmla="*/ 63722 w 153447"/>
                    <a:gd name="connsiteY3" fmla="*/ 179451 h 223647"/>
                    <a:gd name="connsiteX4" fmla="*/ 152495 w 153447"/>
                    <a:gd name="connsiteY4" fmla="*/ 47720 h 223647"/>
                    <a:gd name="connsiteX5" fmla="*/ 152495 w 153447"/>
                    <a:gd name="connsiteY5" fmla="*/ 0 h 223647"/>
                    <a:gd name="connsiteX6" fmla="*/ 1905 w 153447"/>
                    <a:gd name="connsiteY6" fmla="*/ 0 h 223647"/>
                    <a:gd name="connsiteX7" fmla="*/ 1905 w 153447"/>
                    <a:gd name="connsiteY7" fmla="*/ 44196 h 223647"/>
                    <a:gd name="connsiteX8" fmla="*/ 85820 w 153447"/>
                    <a:gd name="connsiteY8" fmla="*/ 44196 h 223647"/>
                    <a:gd name="connsiteX9" fmla="*/ 0 w 153447"/>
                    <a:gd name="connsiteY9" fmla="*/ 173641 h 223647"/>
                    <a:gd name="connsiteX10" fmla="*/ 0 w 153447"/>
                    <a:gd name="connsiteY10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447" h="223647">
                      <a:moveTo>
                        <a:pt x="0" y="223647"/>
                      </a:moveTo>
                      <a:lnTo>
                        <a:pt x="153448" y="223647"/>
                      </a:lnTo>
                      <a:lnTo>
                        <a:pt x="153448" y="179451"/>
                      </a:lnTo>
                      <a:lnTo>
                        <a:pt x="63722" y="179451"/>
                      </a:lnTo>
                      <a:lnTo>
                        <a:pt x="152495" y="47720"/>
                      </a:lnTo>
                      <a:lnTo>
                        <a:pt x="152495" y="0"/>
                      </a:lnTo>
                      <a:lnTo>
                        <a:pt x="1905" y="0"/>
                      </a:lnTo>
                      <a:lnTo>
                        <a:pt x="1905" y="44196"/>
                      </a:lnTo>
                      <a:lnTo>
                        <a:pt x="85820" y="44196"/>
                      </a:lnTo>
                      <a:lnTo>
                        <a:pt x="0" y="173641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09F0B030-841A-E67A-7B6B-2EC86728849A}"/>
                    </a:ext>
                  </a:extLst>
                </p:cNvPr>
                <p:cNvSpPr/>
                <p:nvPr/>
              </p:nvSpPr>
              <p:spPr>
                <a:xfrm>
                  <a:off x="16225730" y="5798995"/>
                  <a:ext cx="198691" cy="289941"/>
                </a:xfrm>
                <a:custGeom>
                  <a:avLst/>
                  <a:gdLst>
                    <a:gd name="connsiteX0" fmla="*/ 61246 w 198691"/>
                    <a:gd name="connsiteY0" fmla="*/ 174308 h 289941"/>
                    <a:gd name="connsiteX1" fmla="*/ 99060 w 198691"/>
                    <a:gd name="connsiteY1" fmla="*/ 101537 h 289941"/>
                    <a:gd name="connsiteX2" fmla="*/ 136589 w 198691"/>
                    <a:gd name="connsiteY2" fmla="*/ 174308 h 289941"/>
                    <a:gd name="connsiteX3" fmla="*/ 99060 w 198691"/>
                    <a:gd name="connsiteY3" fmla="*/ 247079 h 289941"/>
                    <a:gd name="connsiteX4" fmla="*/ 98774 w 198691"/>
                    <a:gd name="connsiteY4" fmla="*/ 247079 h 289941"/>
                    <a:gd name="connsiteX5" fmla="*/ 61246 w 198691"/>
                    <a:gd name="connsiteY5" fmla="*/ 174308 h 289941"/>
                    <a:gd name="connsiteX6" fmla="*/ 0 w 198691"/>
                    <a:gd name="connsiteY6" fmla="*/ 174308 h 289941"/>
                    <a:gd name="connsiteX7" fmla="*/ 99346 w 198691"/>
                    <a:gd name="connsiteY7" fmla="*/ 289941 h 289941"/>
                    <a:gd name="connsiteX8" fmla="*/ 198692 w 198691"/>
                    <a:gd name="connsiteY8" fmla="*/ 174308 h 289941"/>
                    <a:gd name="connsiteX9" fmla="*/ 99346 w 198691"/>
                    <a:gd name="connsiteY9" fmla="*/ 58674 h 289941"/>
                    <a:gd name="connsiteX10" fmla="*/ 0 w 198691"/>
                    <a:gd name="connsiteY10" fmla="*/ 174308 h 289941"/>
                    <a:gd name="connsiteX11" fmla="*/ 72771 w 198691"/>
                    <a:gd name="connsiteY11" fmla="*/ 0 h 289941"/>
                    <a:gd name="connsiteX12" fmla="*/ 50006 w 198691"/>
                    <a:gd name="connsiteY12" fmla="*/ 46768 h 289941"/>
                    <a:gd name="connsiteX13" fmla="*/ 86582 w 198691"/>
                    <a:gd name="connsiteY13" fmla="*/ 46768 h 289941"/>
                    <a:gd name="connsiteX14" fmla="*/ 99060 w 198691"/>
                    <a:gd name="connsiteY14" fmla="*/ 19812 h 289941"/>
                    <a:gd name="connsiteX15" fmla="*/ 112204 w 198691"/>
                    <a:gd name="connsiteY15" fmla="*/ 46768 h 289941"/>
                    <a:gd name="connsiteX16" fmla="*/ 148685 w 198691"/>
                    <a:gd name="connsiteY16" fmla="*/ 46768 h 289941"/>
                    <a:gd name="connsiteX17" fmla="*/ 126587 w 198691"/>
                    <a:gd name="connsiteY17" fmla="*/ 0 h 289941"/>
                    <a:gd name="connsiteX18" fmla="*/ 72771 w 198691"/>
                    <a:gd name="connsiteY18" fmla="*/ 0 h 28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8691" h="289941">
                      <a:moveTo>
                        <a:pt x="61246" y="174308"/>
                      </a:moveTo>
                      <a:cubicBezTo>
                        <a:pt x="61246" y="130778"/>
                        <a:pt x="73438" y="101537"/>
                        <a:pt x="99060" y="101537"/>
                      </a:cubicBezTo>
                      <a:cubicBezTo>
                        <a:pt x="124682" y="101537"/>
                        <a:pt x="136589" y="130683"/>
                        <a:pt x="136589" y="174308"/>
                      </a:cubicBezTo>
                      <a:cubicBezTo>
                        <a:pt x="136589" y="218504"/>
                        <a:pt x="124397" y="247079"/>
                        <a:pt x="99060" y="247079"/>
                      </a:cubicBezTo>
                      <a:lnTo>
                        <a:pt x="98774" y="247079"/>
                      </a:lnTo>
                      <a:cubicBezTo>
                        <a:pt x="73438" y="247079"/>
                        <a:pt x="61246" y="218599"/>
                        <a:pt x="61246" y="174308"/>
                      </a:cubicBezTo>
                      <a:moveTo>
                        <a:pt x="0" y="174308"/>
                      </a:moveTo>
                      <a:cubicBezTo>
                        <a:pt x="0" y="257270"/>
                        <a:pt x="50578" y="289941"/>
                        <a:pt x="99346" y="289941"/>
                      </a:cubicBezTo>
                      <a:cubicBezTo>
                        <a:pt x="148114" y="289941"/>
                        <a:pt x="198692" y="257270"/>
                        <a:pt x="198692" y="174308"/>
                      </a:cubicBezTo>
                      <a:cubicBezTo>
                        <a:pt x="198692" y="91345"/>
                        <a:pt x="148018" y="58674"/>
                        <a:pt x="99346" y="58674"/>
                      </a:cubicBezTo>
                      <a:cubicBezTo>
                        <a:pt x="50673" y="58674"/>
                        <a:pt x="0" y="91345"/>
                        <a:pt x="0" y="174308"/>
                      </a:cubicBezTo>
                      <a:close/>
                      <a:moveTo>
                        <a:pt x="72771" y="0"/>
                      </a:moveTo>
                      <a:lnTo>
                        <a:pt x="50006" y="46768"/>
                      </a:lnTo>
                      <a:lnTo>
                        <a:pt x="86582" y="46768"/>
                      </a:lnTo>
                      <a:lnTo>
                        <a:pt x="99060" y="19812"/>
                      </a:lnTo>
                      <a:lnTo>
                        <a:pt x="112204" y="46768"/>
                      </a:lnTo>
                      <a:lnTo>
                        <a:pt x="148685" y="46768"/>
                      </a:lnTo>
                      <a:lnTo>
                        <a:pt x="126587" y="0"/>
                      </a:lnTo>
                      <a:lnTo>
                        <a:pt x="72771" y="0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967CB1E3-B8AA-638E-B8E2-A3261BB3BA8D}"/>
                    </a:ext>
                  </a:extLst>
                </p:cNvPr>
                <p:cNvSpPr/>
                <p:nvPr/>
              </p:nvSpPr>
              <p:spPr>
                <a:xfrm>
                  <a:off x="13987260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6" name="Forma Livre: Forma 15">
                  <a:extLst>
                    <a:ext uri="{FF2B5EF4-FFF2-40B4-BE49-F238E27FC236}">
                      <a16:creationId xmlns:a16="http://schemas.microsoft.com/office/drawing/2014/main" id="{51AF629A-F09E-1DE6-E394-36371097476C}"/>
                    </a:ext>
                  </a:extLst>
                </p:cNvPr>
                <p:cNvSpPr/>
                <p:nvPr/>
              </p:nvSpPr>
              <p:spPr>
                <a:xfrm>
                  <a:off x="14213669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53816 w 181641"/>
                    <a:gd name="connsiteY1" fmla="*/ 68580 h 223647"/>
                    <a:gd name="connsiteX2" fmla="*/ 52578 w 181641"/>
                    <a:gd name="connsiteY2" fmla="*/ 68580 h 223647"/>
                    <a:gd name="connsiteX3" fmla="*/ 52578 w 181641"/>
                    <a:gd name="connsiteY3" fmla="*/ 223647 h 223647"/>
                    <a:gd name="connsiteX4" fmla="*/ 0 w 181641"/>
                    <a:gd name="connsiteY4" fmla="*/ 223647 h 223647"/>
                    <a:gd name="connsiteX5" fmla="*/ 0 w 181641"/>
                    <a:gd name="connsiteY5" fmla="*/ 0 h 223647"/>
                    <a:gd name="connsiteX6" fmla="*/ 69818 w 181641"/>
                    <a:gd name="connsiteY6" fmla="*/ 0 h 223647"/>
                    <a:gd name="connsiteX7" fmla="*/ 128492 w 181641"/>
                    <a:gd name="connsiteY7" fmla="*/ 154115 h 223647"/>
                    <a:gd name="connsiteX8" fmla="*/ 129159 w 181641"/>
                    <a:gd name="connsiteY8" fmla="*/ 0 h 223647"/>
                    <a:gd name="connsiteX9" fmla="*/ 181642 w 181641"/>
                    <a:gd name="connsiteY9" fmla="*/ 0 h 223647"/>
                    <a:gd name="connsiteX10" fmla="*/ 181642 w 181641"/>
                    <a:gd name="connsiteY10" fmla="*/ 223647 h 223647"/>
                    <a:gd name="connsiteX11" fmla="*/ 111157 w 181641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53816" y="68580"/>
                      </a:lnTo>
                      <a:lnTo>
                        <a:pt x="52578" y="68580"/>
                      </a:lnTo>
                      <a:lnTo>
                        <a:pt x="52578" y="223647"/>
                      </a:lnTo>
                      <a:lnTo>
                        <a:pt x="0" y="223647"/>
                      </a:lnTo>
                      <a:lnTo>
                        <a:pt x="0" y="0"/>
                      </a:lnTo>
                      <a:lnTo>
                        <a:pt x="69818" y="0"/>
                      </a:lnTo>
                      <a:lnTo>
                        <a:pt x="128492" y="154115"/>
                      </a:lnTo>
                      <a:lnTo>
                        <a:pt x="129159" y="0"/>
                      </a:lnTo>
                      <a:lnTo>
                        <a:pt x="181642" y="0"/>
                      </a:lnTo>
                      <a:lnTo>
                        <a:pt x="181642" y="223647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18" name="Forma Livre: Forma 17">
                  <a:extLst>
                    <a:ext uri="{FF2B5EF4-FFF2-40B4-BE49-F238E27FC236}">
                      <a16:creationId xmlns:a16="http://schemas.microsoft.com/office/drawing/2014/main" id="{B38274DE-2F23-9071-55CE-2917C661566E}"/>
                    </a:ext>
                  </a:extLst>
                </p:cNvPr>
                <p:cNvSpPr/>
                <p:nvPr/>
              </p:nvSpPr>
              <p:spPr>
                <a:xfrm>
                  <a:off x="14417980" y="5857764"/>
                  <a:ext cx="166687" cy="231266"/>
                </a:xfrm>
                <a:custGeom>
                  <a:avLst/>
                  <a:gdLst>
                    <a:gd name="connsiteX0" fmla="*/ 164116 w 166687"/>
                    <a:gd name="connsiteY0" fmla="*/ 170688 h 231266"/>
                    <a:gd name="connsiteX1" fmla="*/ 166688 w 166687"/>
                    <a:gd name="connsiteY1" fmla="*/ 222599 h 231266"/>
                    <a:gd name="connsiteX2" fmla="*/ 111538 w 166687"/>
                    <a:gd name="connsiteY2" fmla="*/ 231267 h 231266"/>
                    <a:gd name="connsiteX3" fmla="*/ 0 w 166687"/>
                    <a:gd name="connsiteY3" fmla="*/ 114014 h 231266"/>
                    <a:gd name="connsiteX4" fmla="*/ 111157 w 166687"/>
                    <a:gd name="connsiteY4" fmla="*/ 0 h 231266"/>
                    <a:gd name="connsiteX5" fmla="*/ 165259 w 166687"/>
                    <a:gd name="connsiteY5" fmla="*/ 10287 h 231266"/>
                    <a:gd name="connsiteX6" fmla="*/ 162020 w 166687"/>
                    <a:gd name="connsiteY6" fmla="*/ 59627 h 231266"/>
                    <a:gd name="connsiteX7" fmla="*/ 118491 w 166687"/>
                    <a:gd name="connsiteY7" fmla="*/ 46768 h 231266"/>
                    <a:gd name="connsiteX8" fmla="*/ 62103 w 166687"/>
                    <a:gd name="connsiteY8" fmla="*/ 115348 h 231266"/>
                    <a:gd name="connsiteX9" fmla="*/ 121063 w 166687"/>
                    <a:gd name="connsiteY9" fmla="*/ 183261 h 231266"/>
                    <a:gd name="connsiteX10" fmla="*/ 164021 w 166687"/>
                    <a:gd name="connsiteY10" fmla="*/ 17078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6687" h="231266">
                      <a:moveTo>
                        <a:pt x="164116" y="170688"/>
                      </a:moveTo>
                      <a:lnTo>
                        <a:pt x="166688" y="222599"/>
                      </a:lnTo>
                      <a:cubicBezTo>
                        <a:pt x="147733" y="228410"/>
                        <a:pt x="128588" y="231267"/>
                        <a:pt x="111538" y="231267"/>
                      </a:cubicBezTo>
                      <a:cubicBezTo>
                        <a:pt x="46482" y="231267"/>
                        <a:pt x="0" y="192500"/>
                        <a:pt x="0" y="114014"/>
                      </a:cubicBezTo>
                      <a:cubicBezTo>
                        <a:pt x="0" y="48006"/>
                        <a:pt x="37814" y="0"/>
                        <a:pt x="111157" y="0"/>
                      </a:cubicBezTo>
                      <a:cubicBezTo>
                        <a:pt x="140303" y="0"/>
                        <a:pt x="159829" y="8001"/>
                        <a:pt x="165259" y="10287"/>
                      </a:cubicBezTo>
                      <a:lnTo>
                        <a:pt x="162020" y="59627"/>
                      </a:lnTo>
                      <a:cubicBezTo>
                        <a:pt x="154972" y="55436"/>
                        <a:pt x="137350" y="46768"/>
                        <a:pt x="118491" y="46768"/>
                      </a:cubicBezTo>
                      <a:cubicBezTo>
                        <a:pt x="80010" y="46768"/>
                        <a:pt x="62103" y="71723"/>
                        <a:pt x="62103" y="115348"/>
                      </a:cubicBezTo>
                      <a:cubicBezTo>
                        <a:pt x="62103" y="153829"/>
                        <a:pt x="83248" y="183261"/>
                        <a:pt x="121063" y="183261"/>
                      </a:cubicBezTo>
                      <a:cubicBezTo>
                        <a:pt x="142494" y="183261"/>
                        <a:pt x="158210" y="174593"/>
                        <a:pt x="164021" y="170783"/>
                      </a:cubicBezTo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D36D8AFF-4ECF-C938-7971-AAA7C1FA11C9}"/>
                    </a:ext>
                  </a:extLst>
                </p:cNvPr>
                <p:cNvSpPr/>
                <p:nvPr/>
              </p:nvSpPr>
              <p:spPr>
                <a:xfrm>
                  <a:off x="14595145" y="5857669"/>
                  <a:ext cx="198691" cy="231266"/>
                </a:xfrm>
                <a:custGeom>
                  <a:avLst/>
                  <a:gdLst>
                    <a:gd name="connsiteX0" fmla="*/ 61246 w 198691"/>
                    <a:gd name="connsiteY0" fmla="*/ 115633 h 231266"/>
                    <a:gd name="connsiteX1" fmla="*/ 98679 w 198691"/>
                    <a:gd name="connsiteY1" fmla="*/ 188404 h 231266"/>
                    <a:gd name="connsiteX2" fmla="*/ 136493 w 198691"/>
                    <a:gd name="connsiteY2" fmla="*/ 115633 h 231266"/>
                    <a:gd name="connsiteX3" fmla="*/ 98965 w 198691"/>
                    <a:gd name="connsiteY3" fmla="*/ 42863 h 231266"/>
                    <a:gd name="connsiteX4" fmla="*/ 61150 w 198691"/>
                    <a:gd name="connsiteY4" fmla="*/ 115633 h 231266"/>
                    <a:gd name="connsiteX5" fmla="*/ 0 w 198691"/>
                    <a:gd name="connsiteY5" fmla="*/ 115633 h 231266"/>
                    <a:gd name="connsiteX6" fmla="*/ 99346 w 198691"/>
                    <a:gd name="connsiteY6" fmla="*/ 0 h 231266"/>
                    <a:gd name="connsiteX7" fmla="*/ 198692 w 198691"/>
                    <a:gd name="connsiteY7" fmla="*/ 115633 h 231266"/>
                    <a:gd name="connsiteX8" fmla="*/ 99346 w 198691"/>
                    <a:gd name="connsiteY8" fmla="*/ 231267 h 231266"/>
                    <a:gd name="connsiteX9" fmla="*/ 0 w 198691"/>
                    <a:gd name="connsiteY9" fmla="*/ 115633 h 231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691" h="231266">
                      <a:moveTo>
                        <a:pt x="61246" y="115633"/>
                      </a:moveTo>
                      <a:cubicBezTo>
                        <a:pt x="61246" y="159829"/>
                        <a:pt x="73438" y="188404"/>
                        <a:pt x="98679" y="188404"/>
                      </a:cubicBezTo>
                      <a:cubicBezTo>
                        <a:pt x="123920" y="188404"/>
                        <a:pt x="136493" y="159925"/>
                        <a:pt x="136493" y="115633"/>
                      </a:cubicBezTo>
                      <a:cubicBezTo>
                        <a:pt x="136493" y="72104"/>
                        <a:pt x="124301" y="42863"/>
                        <a:pt x="98965" y="42863"/>
                      </a:cubicBezTo>
                      <a:cubicBezTo>
                        <a:pt x="73628" y="42863"/>
                        <a:pt x="61150" y="72009"/>
                        <a:pt x="61150" y="115633"/>
                      </a:cubicBezTo>
                      <a:moveTo>
                        <a:pt x="0" y="115633"/>
                      </a:moveTo>
                      <a:cubicBezTo>
                        <a:pt x="0" y="32671"/>
                        <a:pt x="50578" y="0"/>
                        <a:pt x="99346" y="0"/>
                      </a:cubicBezTo>
                      <a:cubicBezTo>
                        <a:pt x="148019" y="0"/>
                        <a:pt x="198692" y="32671"/>
                        <a:pt x="198692" y="115633"/>
                      </a:cubicBezTo>
                      <a:cubicBezTo>
                        <a:pt x="198692" y="198596"/>
                        <a:pt x="148114" y="231267"/>
                        <a:pt x="99346" y="231267"/>
                      </a:cubicBezTo>
                      <a:cubicBezTo>
                        <a:pt x="50578" y="231267"/>
                        <a:pt x="0" y="198596"/>
                        <a:pt x="0" y="115633"/>
                      </a:cubicBez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2F93D45C-0DDD-2BF0-EDF9-21B3900902FA}"/>
                    </a:ext>
                  </a:extLst>
                </p:cNvPr>
                <p:cNvSpPr/>
                <p:nvPr/>
              </p:nvSpPr>
              <p:spPr>
                <a:xfrm>
                  <a:off x="14898231" y="5861479"/>
                  <a:ext cx="188690" cy="223647"/>
                </a:xfrm>
                <a:custGeom>
                  <a:avLst/>
                  <a:gdLst>
                    <a:gd name="connsiteX0" fmla="*/ 60198 w 188690"/>
                    <a:gd name="connsiteY0" fmla="*/ 44196 h 223647"/>
                    <a:gd name="connsiteX1" fmla="*/ 60198 w 188690"/>
                    <a:gd name="connsiteY1" fmla="*/ 180689 h 223647"/>
                    <a:gd name="connsiteX2" fmla="*/ 73343 w 188690"/>
                    <a:gd name="connsiteY2" fmla="*/ 180689 h 223647"/>
                    <a:gd name="connsiteX3" fmla="*/ 125254 w 188690"/>
                    <a:gd name="connsiteY3" fmla="*/ 112776 h 223647"/>
                    <a:gd name="connsiteX4" fmla="*/ 65056 w 188690"/>
                    <a:gd name="connsiteY4" fmla="*/ 44196 h 223647"/>
                    <a:gd name="connsiteX5" fmla="*/ 60293 w 188690"/>
                    <a:gd name="connsiteY5" fmla="*/ 44196 h 223647"/>
                    <a:gd name="connsiteX6" fmla="*/ 0 w 188690"/>
                    <a:gd name="connsiteY6" fmla="*/ 223647 h 223647"/>
                    <a:gd name="connsiteX7" fmla="*/ 0 w 188690"/>
                    <a:gd name="connsiteY7" fmla="*/ 0 h 223647"/>
                    <a:gd name="connsiteX8" fmla="*/ 86201 w 188690"/>
                    <a:gd name="connsiteY8" fmla="*/ 0 h 223647"/>
                    <a:gd name="connsiteX9" fmla="*/ 188690 w 188690"/>
                    <a:gd name="connsiteY9" fmla="*/ 110585 h 223647"/>
                    <a:gd name="connsiteX10" fmla="*/ 76867 w 188690"/>
                    <a:gd name="connsiteY10" fmla="*/ 223647 h 223647"/>
                    <a:gd name="connsiteX11" fmla="*/ 0 w 188690"/>
                    <a:gd name="connsiteY11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90" h="223647">
                      <a:moveTo>
                        <a:pt x="60198" y="44196"/>
                      </a:moveTo>
                      <a:lnTo>
                        <a:pt x="60198" y="180689"/>
                      </a:lnTo>
                      <a:lnTo>
                        <a:pt x="73343" y="180689"/>
                      </a:lnTo>
                      <a:cubicBezTo>
                        <a:pt x="107918" y="180689"/>
                        <a:pt x="125254" y="156020"/>
                        <a:pt x="125254" y="112776"/>
                      </a:cubicBezTo>
                      <a:cubicBezTo>
                        <a:pt x="125254" y="55436"/>
                        <a:pt x="97727" y="44196"/>
                        <a:pt x="65056" y="44196"/>
                      </a:cubicBezTo>
                      <a:lnTo>
                        <a:pt x="60293" y="44196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86201" y="0"/>
                      </a:lnTo>
                      <a:cubicBezTo>
                        <a:pt x="151924" y="0"/>
                        <a:pt x="188690" y="43910"/>
                        <a:pt x="188690" y="110585"/>
                      </a:cubicBezTo>
                      <a:cubicBezTo>
                        <a:pt x="188690" y="188119"/>
                        <a:pt x="147638" y="223647"/>
                        <a:pt x="76867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6B54C67D-D79E-ACBB-60B5-A007375FD1A7}"/>
                    </a:ext>
                  </a:extLst>
                </p:cNvPr>
                <p:cNvSpPr/>
                <p:nvPr/>
              </p:nvSpPr>
              <p:spPr>
                <a:xfrm>
                  <a:off x="1507834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8C58D128-BA77-1804-4BC1-DB0FF6A613E6}"/>
                    </a:ext>
                  </a:extLst>
                </p:cNvPr>
                <p:cNvSpPr/>
                <p:nvPr/>
              </p:nvSpPr>
              <p:spPr>
                <a:xfrm>
                  <a:off x="15362098" y="5861479"/>
                  <a:ext cx="211740" cy="223647"/>
                </a:xfrm>
                <a:custGeom>
                  <a:avLst/>
                  <a:gdLst>
                    <a:gd name="connsiteX0" fmla="*/ 57626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589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6966 w 211740"/>
                    <a:gd name="connsiteY6" fmla="*/ 45529 h 223647"/>
                    <a:gd name="connsiteX7" fmla="*/ 57626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626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589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6966" y="45529"/>
                      </a:lnTo>
                      <a:lnTo>
                        <a:pt x="57626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7" name="Forma Livre: Forma 26">
                  <a:extLst>
                    <a:ext uri="{FF2B5EF4-FFF2-40B4-BE49-F238E27FC236}">
                      <a16:creationId xmlns:a16="http://schemas.microsoft.com/office/drawing/2014/main" id="{35FD9232-CA8B-0335-9081-7C8834E131A7}"/>
                    </a:ext>
                  </a:extLst>
                </p:cNvPr>
                <p:cNvSpPr/>
                <p:nvPr/>
              </p:nvSpPr>
              <p:spPr>
                <a:xfrm>
                  <a:off x="15841301" y="5861479"/>
                  <a:ext cx="211740" cy="223647"/>
                </a:xfrm>
                <a:custGeom>
                  <a:avLst/>
                  <a:gdLst>
                    <a:gd name="connsiteX0" fmla="*/ 57721 w 211740"/>
                    <a:gd name="connsiteY0" fmla="*/ 223647 h 223647"/>
                    <a:gd name="connsiteX1" fmla="*/ 0 w 211740"/>
                    <a:gd name="connsiteY1" fmla="*/ 223647 h 223647"/>
                    <a:gd name="connsiteX2" fmla="*/ 74295 w 211740"/>
                    <a:gd name="connsiteY2" fmla="*/ 0 h 223647"/>
                    <a:gd name="connsiteX3" fmla="*/ 140684 w 211740"/>
                    <a:gd name="connsiteY3" fmla="*/ 0 h 223647"/>
                    <a:gd name="connsiteX4" fmla="*/ 211741 w 211740"/>
                    <a:gd name="connsiteY4" fmla="*/ 223647 h 223647"/>
                    <a:gd name="connsiteX5" fmla="*/ 149638 w 211740"/>
                    <a:gd name="connsiteY5" fmla="*/ 223647 h 223647"/>
                    <a:gd name="connsiteX6" fmla="*/ 107061 w 211740"/>
                    <a:gd name="connsiteY6" fmla="*/ 45529 h 223647"/>
                    <a:gd name="connsiteX7" fmla="*/ 57721 w 211740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740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295" y="0"/>
                      </a:lnTo>
                      <a:lnTo>
                        <a:pt x="140684" y="0"/>
                      </a:lnTo>
                      <a:lnTo>
                        <a:pt x="211741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E3E61137-196A-23A5-C84F-5CED90EFC1A1}"/>
                    </a:ext>
                  </a:extLst>
                </p:cNvPr>
                <p:cNvSpPr/>
                <p:nvPr/>
              </p:nvSpPr>
              <p:spPr>
                <a:xfrm>
                  <a:off x="13800856" y="5861479"/>
                  <a:ext cx="181070" cy="223647"/>
                </a:xfrm>
                <a:custGeom>
                  <a:avLst/>
                  <a:gdLst>
                    <a:gd name="connsiteX0" fmla="*/ 96679 w 181070"/>
                    <a:gd name="connsiteY0" fmla="*/ 89249 h 223647"/>
                    <a:gd name="connsiteX1" fmla="*/ 119920 w 181070"/>
                    <a:gd name="connsiteY1" fmla="*/ 64770 h 223647"/>
                    <a:gd name="connsiteX2" fmla="*/ 96679 w 181070"/>
                    <a:gd name="connsiteY2" fmla="*/ 40386 h 223647"/>
                    <a:gd name="connsiteX3" fmla="*/ 95536 w 181070"/>
                    <a:gd name="connsiteY3" fmla="*/ 40386 h 223647"/>
                    <a:gd name="connsiteX4" fmla="*/ 57626 w 181070"/>
                    <a:gd name="connsiteY4" fmla="*/ 40386 h 223647"/>
                    <a:gd name="connsiteX5" fmla="*/ 57626 w 181070"/>
                    <a:gd name="connsiteY5" fmla="*/ 182023 h 223647"/>
                    <a:gd name="connsiteX6" fmla="*/ 96107 w 181070"/>
                    <a:gd name="connsiteY6" fmla="*/ 182023 h 223647"/>
                    <a:gd name="connsiteX7" fmla="*/ 123349 w 181070"/>
                    <a:gd name="connsiteY7" fmla="*/ 156400 h 223647"/>
                    <a:gd name="connsiteX8" fmla="*/ 98679 w 181070"/>
                    <a:gd name="connsiteY8" fmla="*/ 129826 h 223647"/>
                    <a:gd name="connsiteX9" fmla="*/ 71152 w 181070"/>
                    <a:gd name="connsiteY9" fmla="*/ 129826 h 223647"/>
                    <a:gd name="connsiteX10" fmla="*/ 71152 w 181070"/>
                    <a:gd name="connsiteY10" fmla="*/ 89249 h 223647"/>
                    <a:gd name="connsiteX11" fmla="*/ 96584 w 181070"/>
                    <a:gd name="connsiteY11" fmla="*/ 89249 h 223647"/>
                    <a:gd name="connsiteX12" fmla="*/ 0 w 181070"/>
                    <a:gd name="connsiteY12" fmla="*/ 223647 h 223647"/>
                    <a:gd name="connsiteX13" fmla="*/ 0 w 181070"/>
                    <a:gd name="connsiteY13" fmla="*/ 0 h 223647"/>
                    <a:gd name="connsiteX14" fmla="*/ 107061 w 181070"/>
                    <a:gd name="connsiteY14" fmla="*/ 0 h 223647"/>
                    <a:gd name="connsiteX15" fmla="*/ 177546 w 181070"/>
                    <a:gd name="connsiteY15" fmla="*/ 52864 h 223647"/>
                    <a:gd name="connsiteX16" fmla="*/ 135541 w 181070"/>
                    <a:gd name="connsiteY16" fmla="*/ 107347 h 223647"/>
                    <a:gd name="connsiteX17" fmla="*/ 181070 w 181070"/>
                    <a:gd name="connsiteY17" fmla="*/ 160877 h 223647"/>
                    <a:gd name="connsiteX18" fmla="*/ 108299 w 181070"/>
                    <a:gd name="connsiteY18" fmla="*/ 223647 h 223647"/>
                    <a:gd name="connsiteX19" fmla="*/ 0 w 181070"/>
                    <a:gd name="connsiteY19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1070" h="223647">
                      <a:moveTo>
                        <a:pt x="96679" y="89249"/>
                      </a:moveTo>
                      <a:cubicBezTo>
                        <a:pt x="109442" y="88106"/>
                        <a:pt x="119920" y="81725"/>
                        <a:pt x="119920" y="64770"/>
                      </a:cubicBezTo>
                      <a:cubicBezTo>
                        <a:pt x="119920" y="48578"/>
                        <a:pt x="110204" y="40862"/>
                        <a:pt x="96679" y="40386"/>
                      </a:cubicBezTo>
                      <a:lnTo>
                        <a:pt x="95536" y="40386"/>
                      </a:lnTo>
                      <a:cubicBezTo>
                        <a:pt x="95536" y="40386"/>
                        <a:pt x="57626" y="40386"/>
                        <a:pt x="57626" y="40386"/>
                      </a:cubicBezTo>
                      <a:lnTo>
                        <a:pt x="57626" y="182023"/>
                      </a:lnTo>
                      <a:lnTo>
                        <a:pt x="96107" y="182023"/>
                      </a:lnTo>
                      <a:cubicBezTo>
                        <a:pt x="113443" y="182023"/>
                        <a:pt x="123349" y="173355"/>
                        <a:pt x="123349" y="156400"/>
                      </a:cubicBezTo>
                      <a:cubicBezTo>
                        <a:pt x="123349" y="139732"/>
                        <a:pt x="114395" y="129826"/>
                        <a:pt x="98679" y="129826"/>
                      </a:cubicBezTo>
                      <a:lnTo>
                        <a:pt x="71152" y="129826"/>
                      </a:lnTo>
                      <a:lnTo>
                        <a:pt x="71152" y="89249"/>
                      </a:lnTo>
                      <a:lnTo>
                        <a:pt x="96584" y="89249"/>
                      </a:lnTo>
                      <a:close/>
                      <a:moveTo>
                        <a:pt x="0" y="223647"/>
                      </a:moveTo>
                      <a:lnTo>
                        <a:pt x="0" y="0"/>
                      </a:lnTo>
                      <a:lnTo>
                        <a:pt x="107061" y="0"/>
                      </a:lnTo>
                      <a:cubicBezTo>
                        <a:pt x="154496" y="0"/>
                        <a:pt x="177546" y="19526"/>
                        <a:pt x="177546" y="52864"/>
                      </a:cubicBezTo>
                      <a:cubicBezTo>
                        <a:pt x="177546" y="88773"/>
                        <a:pt x="158020" y="101917"/>
                        <a:pt x="135541" y="107347"/>
                      </a:cubicBezTo>
                      <a:cubicBezTo>
                        <a:pt x="163449" y="112776"/>
                        <a:pt x="181070" y="130778"/>
                        <a:pt x="181070" y="160877"/>
                      </a:cubicBezTo>
                      <a:cubicBezTo>
                        <a:pt x="181070" y="205073"/>
                        <a:pt x="150971" y="223647"/>
                        <a:pt x="108299" y="223647"/>
                      </a:cubicBez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CBE3CF4B-BBC3-3D8D-0699-DB0AFA99C6B2}"/>
                    </a:ext>
                  </a:extLst>
                </p:cNvPr>
                <p:cNvSpPr/>
                <p:nvPr/>
              </p:nvSpPr>
              <p:spPr>
                <a:xfrm>
                  <a:off x="16447472" y="5861479"/>
                  <a:ext cx="181641" cy="223647"/>
                </a:xfrm>
                <a:custGeom>
                  <a:avLst/>
                  <a:gdLst>
                    <a:gd name="connsiteX0" fmla="*/ 111157 w 181641"/>
                    <a:gd name="connsiteY0" fmla="*/ 223647 h 223647"/>
                    <a:gd name="connsiteX1" fmla="*/ 181642 w 181641"/>
                    <a:gd name="connsiteY1" fmla="*/ 223647 h 223647"/>
                    <a:gd name="connsiteX2" fmla="*/ 181642 w 181641"/>
                    <a:gd name="connsiteY2" fmla="*/ 0 h 223647"/>
                    <a:gd name="connsiteX3" fmla="*/ 129064 w 181641"/>
                    <a:gd name="connsiteY3" fmla="*/ 0 h 223647"/>
                    <a:gd name="connsiteX4" fmla="*/ 129064 w 181641"/>
                    <a:gd name="connsiteY4" fmla="*/ 154115 h 223647"/>
                    <a:gd name="connsiteX5" fmla="*/ 128492 w 181641"/>
                    <a:gd name="connsiteY5" fmla="*/ 154115 h 223647"/>
                    <a:gd name="connsiteX6" fmla="*/ 69818 w 181641"/>
                    <a:gd name="connsiteY6" fmla="*/ 0 h 223647"/>
                    <a:gd name="connsiteX7" fmla="*/ 0 w 181641"/>
                    <a:gd name="connsiteY7" fmla="*/ 0 h 223647"/>
                    <a:gd name="connsiteX8" fmla="*/ 0 w 181641"/>
                    <a:gd name="connsiteY8" fmla="*/ 223647 h 223647"/>
                    <a:gd name="connsiteX9" fmla="*/ 52483 w 181641"/>
                    <a:gd name="connsiteY9" fmla="*/ 223647 h 223647"/>
                    <a:gd name="connsiteX10" fmla="*/ 52483 w 181641"/>
                    <a:gd name="connsiteY10" fmla="*/ 68580 h 223647"/>
                    <a:gd name="connsiteX11" fmla="*/ 53816 w 181641"/>
                    <a:gd name="connsiteY11" fmla="*/ 68580 h 223647"/>
                    <a:gd name="connsiteX12" fmla="*/ 111157 w 181641"/>
                    <a:gd name="connsiteY12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641" h="223647">
                      <a:moveTo>
                        <a:pt x="111157" y="223647"/>
                      </a:moveTo>
                      <a:lnTo>
                        <a:pt x="181642" y="223647"/>
                      </a:lnTo>
                      <a:lnTo>
                        <a:pt x="181642" y="0"/>
                      </a:lnTo>
                      <a:lnTo>
                        <a:pt x="129064" y="0"/>
                      </a:lnTo>
                      <a:lnTo>
                        <a:pt x="129064" y="154115"/>
                      </a:lnTo>
                      <a:lnTo>
                        <a:pt x="128492" y="154115"/>
                      </a:lnTo>
                      <a:lnTo>
                        <a:pt x="69818" y="0"/>
                      </a:lnTo>
                      <a:lnTo>
                        <a:pt x="0" y="0"/>
                      </a:lnTo>
                      <a:lnTo>
                        <a:pt x="0" y="223647"/>
                      </a:lnTo>
                      <a:lnTo>
                        <a:pt x="52483" y="223647"/>
                      </a:lnTo>
                      <a:lnTo>
                        <a:pt x="52483" y="68580"/>
                      </a:lnTo>
                      <a:lnTo>
                        <a:pt x="53816" y="68580"/>
                      </a:lnTo>
                      <a:lnTo>
                        <a:pt x="111157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0" name="Forma Livre: Forma 29">
                  <a:extLst>
                    <a:ext uri="{FF2B5EF4-FFF2-40B4-BE49-F238E27FC236}">
                      <a16:creationId xmlns:a16="http://schemas.microsoft.com/office/drawing/2014/main" id="{7CD5E382-455B-D5BC-B58D-EED40D904446}"/>
                    </a:ext>
                  </a:extLst>
                </p:cNvPr>
                <p:cNvSpPr/>
                <p:nvPr/>
              </p:nvSpPr>
              <p:spPr>
                <a:xfrm>
                  <a:off x="16666357" y="5861479"/>
                  <a:ext cx="60197" cy="223646"/>
                </a:xfrm>
                <a:custGeom>
                  <a:avLst/>
                  <a:gdLst>
                    <a:gd name="connsiteX0" fmla="*/ 0 w 60197"/>
                    <a:gd name="connsiteY0" fmla="*/ 0 h 223646"/>
                    <a:gd name="connsiteX1" fmla="*/ 60198 w 60197"/>
                    <a:gd name="connsiteY1" fmla="*/ 0 h 223646"/>
                    <a:gd name="connsiteX2" fmla="*/ 60198 w 60197"/>
                    <a:gd name="connsiteY2" fmla="*/ 223647 h 223646"/>
                    <a:gd name="connsiteX3" fmla="*/ 0 w 60197"/>
                    <a:gd name="connsiteY3" fmla="*/ 223647 h 223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197" h="223646">
                      <a:moveTo>
                        <a:pt x="0" y="0"/>
                      </a:moveTo>
                      <a:lnTo>
                        <a:pt x="60198" y="0"/>
                      </a:lnTo>
                      <a:lnTo>
                        <a:pt x="60198" y="223647"/>
                      </a:lnTo>
                      <a:lnTo>
                        <a:pt x="0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1" name="Forma Livre: Forma 30">
                  <a:extLst>
                    <a:ext uri="{FF2B5EF4-FFF2-40B4-BE49-F238E27FC236}">
                      <a16:creationId xmlns:a16="http://schemas.microsoft.com/office/drawing/2014/main" id="{5368A15D-A6A2-9673-84A2-FCEE590E4BC9}"/>
                    </a:ext>
                  </a:extLst>
                </p:cNvPr>
                <p:cNvSpPr/>
                <p:nvPr/>
              </p:nvSpPr>
              <p:spPr>
                <a:xfrm>
                  <a:off x="16741032" y="5861479"/>
                  <a:ext cx="211836" cy="223647"/>
                </a:xfrm>
                <a:custGeom>
                  <a:avLst/>
                  <a:gdLst>
                    <a:gd name="connsiteX0" fmla="*/ 57721 w 211836"/>
                    <a:gd name="connsiteY0" fmla="*/ 223647 h 223647"/>
                    <a:gd name="connsiteX1" fmla="*/ 0 w 211836"/>
                    <a:gd name="connsiteY1" fmla="*/ 223647 h 223647"/>
                    <a:gd name="connsiteX2" fmla="*/ 74390 w 211836"/>
                    <a:gd name="connsiteY2" fmla="*/ 0 h 223647"/>
                    <a:gd name="connsiteX3" fmla="*/ 140684 w 211836"/>
                    <a:gd name="connsiteY3" fmla="*/ 0 h 223647"/>
                    <a:gd name="connsiteX4" fmla="*/ 211836 w 211836"/>
                    <a:gd name="connsiteY4" fmla="*/ 223647 h 223647"/>
                    <a:gd name="connsiteX5" fmla="*/ 149638 w 211836"/>
                    <a:gd name="connsiteY5" fmla="*/ 223647 h 223647"/>
                    <a:gd name="connsiteX6" fmla="*/ 107061 w 211836"/>
                    <a:gd name="connsiteY6" fmla="*/ 45529 h 223647"/>
                    <a:gd name="connsiteX7" fmla="*/ 57721 w 211836"/>
                    <a:gd name="connsiteY7" fmla="*/ 223647 h 22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836" h="223647">
                      <a:moveTo>
                        <a:pt x="57721" y="223647"/>
                      </a:moveTo>
                      <a:lnTo>
                        <a:pt x="0" y="223647"/>
                      </a:lnTo>
                      <a:lnTo>
                        <a:pt x="74390" y="0"/>
                      </a:lnTo>
                      <a:lnTo>
                        <a:pt x="140684" y="0"/>
                      </a:lnTo>
                      <a:lnTo>
                        <a:pt x="211836" y="223647"/>
                      </a:lnTo>
                      <a:lnTo>
                        <a:pt x="149638" y="223647"/>
                      </a:lnTo>
                      <a:lnTo>
                        <a:pt x="107061" y="45529"/>
                      </a:lnTo>
                      <a:lnTo>
                        <a:pt x="57721" y="223647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32" name="Agrupar 31">
                <a:extLst>
                  <a:ext uri="{FF2B5EF4-FFF2-40B4-BE49-F238E27FC236}">
                    <a16:creationId xmlns:a16="http://schemas.microsoft.com/office/drawing/2014/main" id="{911BA9C6-899D-C20C-CDDE-03EDFC0DFDE1}"/>
                  </a:ext>
                </a:extLst>
              </p:cNvPr>
              <p:cNvGrpSpPr/>
              <p:nvPr/>
            </p:nvGrpSpPr>
            <p:grpSpPr>
              <a:xfrm>
                <a:off x="9501107" y="6158129"/>
                <a:ext cx="190531" cy="127006"/>
                <a:chOff x="11331293" y="6177942"/>
                <a:chExt cx="525255" cy="350130"/>
              </a:xfrm>
            </p:grpSpPr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8C106E21-62F0-396F-9427-2823D720BC83}"/>
                    </a:ext>
                  </a:extLst>
                </p:cNvPr>
                <p:cNvSpPr/>
                <p:nvPr/>
              </p:nvSpPr>
              <p:spPr>
                <a:xfrm>
                  <a:off x="11600364" y="6177942"/>
                  <a:ext cx="139423" cy="350130"/>
                </a:xfrm>
                <a:custGeom>
                  <a:avLst/>
                  <a:gdLst>
                    <a:gd name="connsiteX0" fmla="*/ 437197 w 448246"/>
                    <a:gd name="connsiteY0" fmla="*/ 0 h 1125664"/>
                    <a:gd name="connsiteX1" fmla="*/ 448246 w 448246"/>
                    <a:gd name="connsiteY1" fmla="*/ 0 h 1125664"/>
                    <a:gd name="connsiteX2" fmla="*/ 448246 w 448246"/>
                    <a:gd name="connsiteY2" fmla="*/ 1125665 h 1125664"/>
                    <a:gd name="connsiteX3" fmla="*/ 0 w 448246"/>
                    <a:gd name="connsiteY3" fmla="*/ 1125665 h 1125664"/>
                    <a:gd name="connsiteX4" fmla="*/ 437197 w 448246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246" h="1125664">
                      <a:moveTo>
                        <a:pt x="437197" y="0"/>
                      </a:moveTo>
                      <a:lnTo>
                        <a:pt x="448246" y="0"/>
                      </a:lnTo>
                      <a:lnTo>
                        <a:pt x="448246" y="1125665"/>
                      </a:lnTo>
                      <a:lnTo>
                        <a:pt x="0" y="1125665"/>
                      </a:lnTo>
                      <a:lnTo>
                        <a:pt x="43719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95F95DC0-D2C4-FDDD-8F61-AA3920E94B1D}"/>
                    </a:ext>
                  </a:extLst>
                </p:cNvPr>
                <p:cNvSpPr/>
                <p:nvPr/>
              </p:nvSpPr>
              <p:spPr>
                <a:xfrm>
                  <a:off x="11331293" y="6298705"/>
                  <a:ext cx="525255" cy="176479"/>
                </a:xfrm>
                <a:custGeom>
                  <a:avLst/>
                  <a:gdLst>
                    <a:gd name="connsiteX0" fmla="*/ 1187768 w 1688687"/>
                    <a:gd name="connsiteY0" fmla="*/ 278497 h 567376"/>
                    <a:gd name="connsiteX1" fmla="*/ 1681163 w 1688687"/>
                    <a:gd name="connsiteY1" fmla="*/ 167055 h 567376"/>
                    <a:gd name="connsiteX2" fmla="*/ 1688687 w 1688687"/>
                    <a:gd name="connsiteY2" fmla="*/ 174675 h 567376"/>
                    <a:gd name="connsiteX3" fmla="*/ 844391 w 1688687"/>
                    <a:gd name="connsiteY3" fmla="*/ 458996 h 567376"/>
                    <a:gd name="connsiteX4" fmla="*/ 841438 w 1688687"/>
                    <a:gd name="connsiteY4" fmla="*/ 457377 h 567376"/>
                    <a:gd name="connsiteX5" fmla="*/ 500920 w 1688687"/>
                    <a:gd name="connsiteY5" fmla="*/ 288879 h 567376"/>
                    <a:gd name="connsiteX6" fmla="*/ 7525 w 1688687"/>
                    <a:gd name="connsiteY6" fmla="*/ 400322 h 567376"/>
                    <a:gd name="connsiteX7" fmla="*/ 0 w 1688687"/>
                    <a:gd name="connsiteY7" fmla="*/ 392702 h 567376"/>
                    <a:gd name="connsiteX8" fmla="*/ 844296 w 1688687"/>
                    <a:gd name="connsiteY8" fmla="*/ 108381 h 567376"/>
                    <a:gd name="connsiteX9" fmla="*/ 847249 w 1688687"/>
                    <a:gd name="connsiteY9" fmla="*/ 109905 h 567376"/>
                    <a:gd name="connsiteX10" fmla="*/ 1187768 w 1688687"/>
                    <a:gd name="connsiteY10" fmla="*/ 278402 h 5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687" h="567376">
                      <a:moveTo>
                        <a:pt x="1187768" y="278497"/>
                      </a:moveTo>
                      <a:cubicBezTo>
                        <a:pt x="1357789" y="333171"/>
                        <a:pt x="1423226" y="352602"/>
                        <a:pt x="1681163" y="167055"/>
                      </a:cubicBezTo>
                      <a:cubicBezTo>
                        <a:pt x="1683544" y="169722"/>
                        <a:pt x="1686020" y="172293"/>
                        <a:pt x="1688687" y="174675"/>
                      </a:cubicBezTo>
                      <a:cubicBezTo>
                        <a:pt x="1436942" y="632637"/>
                        <a:pt x="1175480" y="635494"/>
                        <a:pt x="844391" y="458996"/>
                      </a:cubicBezTo>
                      <a:lnTo>
                        <a:pt x="841438" y="457377"/>
                      </a:lnTo>
                      <a:cubicBezTo>
                        <a:pt x="728663" y="396893"/>
                        <a:pt x="624078" y="328503"/>
                        <a:pt x="500920" y="288879"/>
                      </a:cubicBezTo>
                      <a:cubicBezTo>
                        <a:pt x="330898" y="234206"/>
                        <a:pt x="265462" y="214775"/>
                        <a:pt x="7525" y="400322"/>
                      </a:cubicBezTo>
                      <a:cubicBezTo>
                        <a:pt x="5144" y="397655"/>
                        <a:pt x="2667" y="395083"/>
                        <a:pt x="0" y="392702"/>
                      </a:cubicBezTo>
                      <a:cubicBezTo>
                        <a:pt x="251746" y="-65260"/>
                        <a:pt x="513207" y="-68118"/>
                        <a:pt x="844296" y="108381"/>
                      </a:cubicBezTo>
                      <a:lnTo>
                        <a:pt x="847249" y="109905"/>
                      </a:lnTo>
                      <a:cubicBezTo>
                        <a:pt x="960025" y="170388"/>
                        <a:pt x="1064609" y="238778"/>
                        <a:pt x="1187768" y="278402"/>
                      </a:cubicBezTo>
                    </a:path>
                  </a:pathLst>
                </a:custGeom>
                <a:solidFill>
                  <a:srgbClr val="FBB91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E77A61DD-5C75-DDFC-D390-5FF9044D3508}"/>
                    </a:ext>
                  </a:extLst>
                </p:cNvPr>
                <p:cNvSpPr/>
                <p:nvPr/>
              </p:nvSpPr>
              <p:spPr>
                <a:xfrm>
                  <a:off x="11363822" y="6177942"/>
                  <a:ext cx="372531" cy="350130"/>
                </a:xfrm>
                <a:custGeom>
                  <a:avLst/>
                  <a:gdLst>
                    <a:gd name="connsiteX0" fmla="*/ 757142 w 1197673"/>
                    <a:gd name="connsiteY0" fmla="*/ 0 h 1125664"/>
                    <a:gd name="connsiteX1" fmla="*/ 1197674 w 1197673"/>
                    <a:gd name="connsiteY1" fmla="*/ 0 h 1125664"/>
                    <a:gd name="connsiteX2" fmla="*/ 448437 w 1197673"/>
                    <a:gd name="connsiteY2" fmla="*/ 1125665 h 1125664"/>
                    <a:gd name="connsiteX3" fmla="*/ 0 w 1197673"/>
                    <a:gd name="connsiteY3" fmla="*/ 1125665 h 1125664"/>
                    <a:gd name="connsiteX4" fmla="*/ 757142 w 1197673"/>
                    <a:gd name="connsiteY4" fmla="*/ 0 h 112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673" h="1125664">
                      <a:moveTo>
                        <a:pt x="757142" y="0"/>
                      </a:moveTo>
                      <a:lnTo>
                        <a:pt x="1197674" y="0"/>
                      </a:lnTo>
                      <a:lnTo>
                        <a:pt x="448437" y="1125665"/>
                      </a:lnTo>
                      <a:lnTo>
                        <a:pt x="0" y="1125665"/>
                      </a:lnTo>
                      <a:lnTo>
                        <a:pt x="7571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/>
                </a:p>
              </p:txBody>
            </p:sp>
          </p:grpSp>
        </p:grpSp>
      </p:grp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797D5782-84D0-EBFB-FD42-CAEA6F0132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8503550"/>
              </p:ext>
            </p:extLst>
          </p:nvPr>
        </p:nvGraphicFramePr>
        <p:xfrm>
          <a:off x="1199456" y="980728"/>
          <a:ext cx="892899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3486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>
    <_dlc_DocId xmlns="0b3ac343-9293-4248-8c7d-8d4e13326aa5">EU5N5MJFDCK2-878392195-2538</_dlc_DocId>
    <_dlc_DocIdUrl xmlns="0b3ac343-9293-4248-8c7d-8d4e13326aa5">
      <Url>https://fibrasacombr.sharepoint.com/sites/CentraldocumentosDepartamentosSD/_layouts/15/DocIdRedir.aspx?ID=EU5N5MJFDCK2-878392195-2538</Url>
      <Description>EU5N5MJFDCK2-878392195-2538</Description>
    </_dlc_DocIdUrl>
    <TaxCatchAll xmlns="0b3ac343-9293-4248-8c7d-8d4e13326aa5" xsi:nil="true"/>
    <lcf76f155ced4ddcb4097134ff3c332f xmlns="3a79c738-3d0e-4e90-a8cc-ff455a1207d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F2C7080A286ED4DA7512A9170D565D1" ma:contentTypeVersion="59" ma:contentTypeDescription="Criar um novo documento." ma:contentTypeScope="" ma:versionID="bc4b35287046f49b99cea511a6ca2175">
  <xsd:schema xmlns:xsd="http://www.w3.org/2001/XMLSchema" xmlns:xs="http://www.w3.org/2001/XMLSchema" xmlns:p="http://schemas.microsoft.com/office/2006/metadata/properties" xmlns:ns2="0b3ac343-9293-4248-8c7d-8d4e13326aa5" xmlns:ns3="3a79c738-3d0e-4e90-a8cc-ff455a1207dc" targetNamespace="http://schemas.microsoft.com/office/2006/metadata/properties" ma:root="true" ma:fieldsID="23f949d75b3bed207ba7d95a0749de19" ns2:_="" ns3:_="">
    <xsd:import namespace="0b3ac343-9293-4248-8c7d-8d4e13326aa5"/>
    <xsd:import namespace="3a79c738-3d0e-4e90-a8cc-ff455a1207d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3ac343-9293-4248-8c7d-8d4e13326aa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o ID do Documento" ma:description="O valor do ID do documento atribuído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gaçã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706c1325-f936-4a43-9ab0-77c30ee02d08}" ma:internalName="TaxCatchAll" ma:showField="CatchAllData" ma:web="0b3ac343-9293-4248-8c7d-8d4e13326aa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79c738-3d0e-4e90-a8cc-ff455a1207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m" ma:readOnly="false" ma:fieldId="{5cf76f15-5ced-4ddc-b409-7134ff3c332f}" ma:taxonomyMulti="true" ma:sspId="e511d455-6ed2-4599-bdc7-c99aa147f9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6F80F1-1725-4F06-B07C-251065553FB8}">
  <ds:schemaRefs>
    <ds:schemaRef ds:uri="http://purl.org/dc/terms/"/>
    <ds:schemaRef ds:uri="http://schemas.microsoft.com/office/infopath/2007/PartnerControls"/>
    <ds:schemaRef ds:uri="http://purl.org/dc/dcmitype/"/>
    <ds:schemaRef ds:uri="0b3ac343-9293-4248-8c7d-8d4e13326aa5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3a79c738-3d0e-4e90-a8cc-ff455a1207d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1ABF72F-8FA2-4D57-AE36-2FD2853DF4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3ac343-9293-4248-8c7d-8d4e13326aa5"/>
    <ds:schemaRef ds:uri="3a79c738-3d0e-4e90-a8cc-ff455a1207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FEC1FC-C4EF-46EA-8A6F-2E4AFB0778C1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83DBD87-1BC6-4DAB-9FCE-360EA83B4E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27737</TotalTime>
  <Words>888</Words>
  <Application>Microsoft Office PowerPoint</Application>
  <PresentationFormat>Widescreen</PresentationFormat>
  <Paragraphs>175</Paragraphs>
  <Slides>16</Slides>
  <Notes>15</Notes>
  <HiddenSlides>0</HiddenSlides>
  <MMClips>1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4" baseType="lpstr">
      <vt:lpstr>Arial</vt:lpstr>
      <vt:lpstr>Calibri</vt:lpstr>
      <vt:lpstr>Aptos</vt:lpstr>
      <vt:lpstr>DINPro-Medium</vt:lpstr>
      <vt:lpstr>Wingdings</vt:lpstr>
      <vt:lpstr>Montserrat</vt:lpstr>
      <vt:lpstr>Calibri </vt:lpstr>
      <vt:lpstr>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Unimin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Dash</dc:creator>
  <cp:lastModifiedBy>Luiz Lourenço de Souza Neto</cp:lastModifiedBy>
  <cp:revision>1483</cp:revision>
  <cp:lastPrinted>2019-08-09T19:58:54Z</cp:lastPrinted>
  <dcterms:created xsi:type="dcterms:W3CDTF">2012-01-17T11:02:22Z</dcterms:created>
  <dcterms:modified xsi:type="dcterms:W3CDTF">2024-09-24T02:00:42Z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0x0101002F2C7080A286ED4DA7512A9170D565D1</vt:lpwstr>
  </property>
  <property fmtid="{D5CDD505-2E9C-101B-9397-08002B2CF9AE}" pid="3" name="_dlc_DocIdItemGuid">
    <vt:lpwstr>f776265b-19ca-415c-8607-50b343385e69</vt:lpwstr>
  </property>
  <property fmtid="{D5CDD505-2E9C-101B-9397-08002B2CF9AE}" pid="4" name="MediaServiceImageTags">
    <vt:lpwstr/>
  </property>
  <property fmtid="{D5CDD505-2E9C-101B-9397-08002B2CF9AE}" pid="5" name="MSIP_Label_9a07df86-7c7e-40e4-a01a-4c31aae802b2_Enabled">
    <vt:lpwstr>true</vt:lpwstr>
  </property>
  <property fmtid="{D5CDD505-2E9C-101B-9397-08002B2CF9AE}" pid="6" name="MSIP_Label_9a07df86-7c7e-40e4-a01a-4c31aae802b2_SetDate">
    <vt:lpwstr>2024-08-19T12:01:44Z</vt:lpwstr>
  </property>
  <property fmtid="{D5CDD505-2E9C-101B-9397-08002B2CF9AE}" pid="7" name="MSIP_Label_9a07df86-7c7e-40e4-a01a-4c31aae802b2_Method">
    <vt:lpwstr>Privileged</vt:lpwstr>
  </property>
  <property fmtid="{D5CDD505-2E9C-101B-9397-08002B2CF9AE}" pid="8" name="MSIP_Label_9a07df86-7c7e-40e4-a01a-4c31aae802b2_Name">
    <vt:lpwstr>CLASSIFICAÇÃO INTERNA</vt:lpwstr>
  </property>
  <property fmtid="{D5CDD505-2E9C-101B-9397-08002B2CF9AE}" pid="9" name="MSIP_Label_9a07df86-7c7e-40e4-a01a-4c31aae802b2_SiteId">
    <vt:lpwstr>ec8a6a0a-d9e4-4c1e-b499-6b85ac95eddf</vt:lpwstr>
  </property>
  <property fmtid="{D5CDD505-2E9C-101B-9397-08002B2CF9AE}" pid="10" name="MSIP_Label_9a07df86-7c7e-40e4-a01a-4c31aae802b2_ActionId">
    <vt:lpwstr>c942dc7e-28f1-4ae7-9b94-a34156a2594f</vt:lpwstr>
  </property>
  <property fmtid="{D5CDD505-2E9C-101B-9397-08002B2CF9AE}" pid="11" name="MSIP_Label_9a07df86-7c7e-40e4-a01a-4c31aae802b2_ContentBits">
    <vt:lpwstr>1</vt:lpwstr>
  </property>
  <property fmtid="{D5CDD505-2E9C-101B-9397-08002B2CF9AE}" pid="12" name="ClassificationContentMarkingHeaderLocations">
    <vt:lpwstr>Personalizar design:3</vt:lpwstr>
  </property>
  <property fmtid="{D5CDD505-2E9C-101B-9397-08002B2CF9AE}" pid="13" name="ClassificationContentMarkingHeaderText">
    <vt:lpwstr>#INTERNA</vt:lpwstr>
  </property>
</Properties>
</file>