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1207" r:id="rId5"/>
    <p:sldId id="1215" r:id="rId6"/>
    <p:sldId id="993" r:id="rId7"/>
    <p:sldId id="1336" r:id="rId8"/>
    <p:sldId id="1269" r:id="rId9"/>
    <p:sldId id="1339" r:id="rId10"/>
    <p:sldId id="1300" r:id="rId11"/>
    <p:sldId id="1340" r:id="rId12"/>
    <p:sldId id="1301" r:id="rId13"/>
    <p:sldId id="1338" r:id="rId14"/>
    <p:sldId id="1295" r:id="rId15"/>
  </p:sldIdLst>
  <p:sldSz cx="9144000" cy="5143500" type="screen16x9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DE41CAB4-4438-F64C-876F-27ED4F78AAD5}">
          <p14:sldIdLst>
            <p14:sldId id="1207"/>
            <p14:sldId id="1215"/>
            <p14:sldId id="993"/>
            <p14:sldId id="1336"/>
            <p14:sldId id="1269"/>
            <p14:sldId id="1339"/>
            <p14:sldId id="1300"/>
            <p14:sldId id="1340"/>
            <p14:sldId id="1301"/>
            <p14:sldId id="1338"/>
          </p14:sldIdLst>
        </p14:section>
        <p14:section name="Diagnóstico" id="{39E2C3C3-0529-4549-8C58-8AFC951C1F6F}">
          <p14:sldIdLst>
            <p14:sldId id="1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766E38C-6AC8-9854-4A6B-8B27308825B4}" name="Alarcon Lopez, Luis Guillermo" initials="" userId="S::LUISALA@IADB.ORG::987cd830-f247-413e-94f6-8be9eade8675" providerId="AD"/>
  <p188:author id="{9A88B0A3-D537-F815-B375-131D60FA4DC9}" name="Vargas Facundo Javier" initials="" userId="S::FACUNDOV@IADB.ORG::317f34f6-e404-473a-ae17-fad783b126b0" providerId="AD"/>
  <p188:author id="{C3EC41E3-80DD-E597-D421-5A6B3E78142A}" name="Sousa Prado Tiago" initials="" userId="S::TSOUSAPRADO@iadb.org::528e39ba-3cf5-4b4e-8d45-5c1eb6890d6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ez Alvarez, Juan" initials="MAJ" lastIdx="3" clrIdx="0">
    <p:extLst>
      <p:ext uri="{19B8F6BF-5375-455C-9EA6-DF929625EA0E}">
        <p15:presenceInfo xmlns:p15="http://schemas.microsoft.com/office/powerpoint/2012/main" userId="S::JMAR@iadb.org::8bccba25-9f7e-4732-ac0d-fbae86191ba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70"/>
    <a:srgbClr val="022775"/>
    <a:srgbClr val="009A3A"/>
    <a:srgbClr val="C0504D"/>
    <a:srgbClr val="EC5A2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>
      <p:cViewPr varScale="1">
        <p:scale>
          <a:sx n="78" d="100"/>
          <a:sy n="78" d="100"/>
        </p:scale>
        <p:origin x="94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image" Target="../media/image26.jpg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image" Target="../media/image26.jpg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3FC0BE-FF9E-4B19-9B4D-93B802DF8DBA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4C5B9699-FF50-4965-935F-7DADCEDA0A8A}">
      <dgm:prSet phldrT="[Text]" custT="1"/>
      <dgm:spPr/>
      <dgm:t>
        <a:bodyPr/>
        <a:lstStyle/>
        <a:p>
          <a:r>
            <a:rPr lang="pt" sz="1100" b="1" noProof="0">
              <a:latin typeface="Gotham Medium" pitchFamily="50" charset="0"/>
              <a:cs typeface="Gotham Medium" pitchFamily="50" charset="0"/>
            </a:rPr>
            <a:t>RELEVÂNCIA DOS PROVEDORES REGIONAIS (ISPs) NO INTERIOR DO PAÍS</a:t>
          </a:r>
        </a:p>
      </dgm:t>
    </dgm:pt>
    <dgm:pt modelId="{0C10F97C-2B75-402D-B682-ABD8855A655B}" type="parTrans" cxnId="{0BABAE36-DEC1-4685-AE54-76EB5D646C83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F82F50E9-F882-4AB6-9C67-4C4B83F8AD0F}" type="sibTrans" cxnId="{0BABAE36-DEC1-4685-AE54-76EB5D646C83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BAA98C1C-ADA8-4DAE-89D5-909CA84797DF}">
      <dgm:prSet phldrT="[Text]" custT="1"/>
      <dgm:spPr/>
      <dgm:t>
        <a:bodyPr/>
        <a:lstStyle/>
        <a:p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DIVIDENDO DIGITAL AINDA PERSISTENTE</a:t>
          </a:r>
        </a:p>
      </dgm:t>
    </dgm:pt>
    <dgm:pt modelId="{1D2C13FD-4C52-433F-93BF-2D021271B830}" type="par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7E6D02A0-7F77-4425-BBC1-AAB08E99AF0C}" type="sib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FA9F60FF-DB0A-4762-B7F4-4D3F722CE661}">
      <dgm:prSet phldrT="[Text]" custT="1"/>
      <dgm:spPr/>
      <dgm:t>
        <a:bodyPr/>
        <a:lstStyle/>
        <a:p>
          <a:r>
            <a:rPr lang="pt" sz="1100" noProof="0">
              <a:latin typeface="Gotham Book" panose="02000603040000020004" pitchFamily="2" charset="0"/>
            </a:rPr>
            <a:t>20 milhões de habitantes, 26 mil escolas e 6 mil unidades de saúde</a:t>
          </a:r>
        </a:p>
      </dgm:t>
    </dgm:pt>
    <dgm:pt modelId="{97E71C19-D02E-487C-A03A-E8B49286CC6A}" type="parTrans" cxnId="{81D44120-0BCE-4553-B3C8-98DB64154651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AB0CD793-94BC-46CF-9100-3B6D8B937CF9}" type="sibTrans" cxnId="{81D44120-0BCE-4553-B3C8-98DB64154651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5C0ECCF1-DBF1-6947-AB21-ADF1A59F5F94}">
      <dgm:prSet phldrT="[Text]"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ISPs com 93% de participação de mercado em municípios </a:t>
          </a:r>
          <a:r>
            <a:rPr lang="pt" sz="1100" noProof="0">
              <a:latin typeface="Gotham Book" panose="02000603040000020004" pitchFamily="2" charset="0"/>
            </a:rPr>
            <a:t>&lt;30k hab. em 2022</a:t>
          </a:r>
          <a:endParaRPr lang="en-US" sz="1100" noProof="0">
            <a:latin typeface="Gotham Book" panose="02000603040000020004" pitchFamily="2" charset="0"/>
          </a:endParaRPr>
        </a:p>
      </dgm:t>
    </dgm:pt>
    <dgm:pt modelId="{6C3B2322-8B4C-2448-82D9-324D299E520C}" type="parTrans" cxnId="{F3BB4A48-603B-0F44-9A73-0280D60A193D}">
      <dgm:prSet/>
      <dgm:spPr/>
      <dgm:t>
        <a:bodyPr/>
        <a:lstStyle/>
        <a:p>
          <a:endParaRPr lang="en-US" sz="1100">
            <a:latin typeface="Gotham Book" panose="02000603040000020004" pitchFamily="2" charset="0"/>
          </a:endParaRPr>
        </a:p>
      </dgm:t>
    </dgm:pt>
    <dgm:pt modelId="{8B8C9DC3-5F45-B843-A48C-E92BB13C1511}" type="sibTrans" cxnId="{F3BB4A48-603B-0F44-9A73-0280D60A193D}">
      <dgm:prSet/>
      <dgm:spPr/>
      <dgm:t>
        <a:bodyPr/>
        <a:lstStyle/>
        <a:p>
          <a:endParaRPr lang="en-US" sz="1100">
            <a:latin typeface="Gotham Book" panose="02000603040000020004" pitchFamily="2" charset="0"/>
          </a:endParaRPr>
        </a:p>
      </dgm:t>
    </dgm:pt>
    <dgm:pt modelId="{8CB9DAE7-9C6B-4EA6-B7D5-5698E3CAE027}">
      <dgm:prSet custT="1"/>
      <dgm:spPr/>
      <dgm:t>
        <a:bodyPr/>
        <a:lstStyle/>
        <a:p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QUESTÕES PRINCIPAIS</a:t>
          </a:r>
        </a:p>
      </dgm:t>
    </dgm:pt>
    <dgm:pt modelId="{04680B22-7C27-4FE7-ACD1-E76819DBF9AA}" type="sibTrans" cxnId="{82C5959E-3707-494D-BA5C-6C15FE97354D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F01C0B9A-516E-4D20-BD92-B7E571BF68F8}" type="parTrans" cxnId="{82C5959E-3707-494D-BA5C-6C15FE97354D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6E91EAB7-08F1-43C9-81E9-C07CD6E5D073}">
      <dgm:prSet custT="1"/>
      <dgm:spPr/>
      <dgm:t>
        <a:bodyPr/>
        <a:lstStyle/>
        <a:p>
          <a:r>
            <a:rPr lang="pt" sz="1100" noProof="0">
              <a:latin typeface="Gotham Book" panose="02000603040000020004" pitchFamily="2" charset="0"/>
            </a:rPr>
            <a:t>Necessidade de fundos públicos para áreas não lucrativas, de baixa renda e pouco povoadas</a:t>
          </a:r>
          <a:endParaRPr lang="en-US" sz="1100" b="1" noProof="0">
            <a:latin typeface="Gotham Book" panose="02000603040000020004" pitchFamily="2" charset="0"/>
          </a:endParaRPr>
        </a:p>
      </dgm:t>
    </dgm:pt>
    <dgm:pt modelId="{F970D5C4-CE66-4118-8E6A-7A1990AC05C8}" type="sibTrans" cxnId="{0457CF60-10AE-4BF0-871E-E5DC1799DAF7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4B6B4ED8-42D4-4315-AD23-7A49A8AB9C27}" type="parTrans" cxnId="{0457CF60-10AE-4BF0-871E-E5DC1799DAF7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2F346268-CEAE-0D4A-A9A2-65EC1E3A37EE}">
      <dgm:prSet custT="1"/>
      <dgm:spPr/>
      <dgm:t>
        <a:bodyPr/>
        <a:lstStyle/>
        <a:p>
          <a:r>
            <a:rPr lang="pt" sz="1100" b="1" noProof="0">
              <a:latin typeface="Gotham Book" panose="02000603040000020004" pitchFamily="2" charset="0"/>
            </a:rPr>
            <a:t>Falta de acesso ao crédito para pequenos ISPs expandirem rapidamente suas redes</a:t>
          </a:r>
          <a:r>
            <a:rPr lang="pt" sz="1100" noProof="0">
              <a:latin typeface="Gotham Book" panose="02000603040000020004" pitchFamily="2" charset="0"/>
            </a:rPr>
            <a:t> </a:t>
          </a:r>
          <a:endParaRPr lang="en-US" sz="1100" b="1" noProof="0">
            <a:latin typeface="Gotham Book" panose="02000603040000020004" pitchFamily="2" charset="0"/>
          </a:endParaRPr>
        </a:p>
      </dgm:t>
    </dgm:pt>
    <dgm:pt modelId="{42A4CF99-8E8E-944B-962B-FF14675027C1}" type="sibTrans" cxnId="{3A0754FA-6F05-AB4A-B742-7361D7F94B7F}">
      <dgm:prSet/>
      <dgm:spPr/>
      <dgm:t>
        <a:bodyPr/>
        <a:lstStyle/>
        <a:p>
          <a:endParaRPr lang="en-US"/>
        </a:p>
      </dgm:t>
    </dgm:pt>
    <dgm:pt modelId="{A42C24A4-C30E-CF44-BB53-D396460EA33F}" type="parTrans" cxnId="{3A0754FA-6F05-AB4A-B742-7361D7F94B7F}">
      <dgm:prSet/>
      <dgm:spPr/>
      <dgm:t>
        <a:bodyPr/>
        <a:lstStyle/>
        <a:p>
          <a:endParaRPr lang="en-US"/>
        </a:p>
      </dgm:t>
    </dgm:pt>
    <dgm:pt modelId="{47D7989B-992B-D94D-8EA9-FAC31677C118}">
      <dgm:prSet custT="1"/>
      <dgm:spPr/>
      <dgm:t>
        <a:bodyPr/>
        <a:lstStyle/>
        <a:p>
          <a:r>
            <a:rPr lang="pt" sz="1100" b="1" noProof="0">
              <a:latin typeface="Gotham Book" panose="02000603040000020004" pitchFamily="2" charset="0"/>
            </a:rPr>
            <a:t>FALTA DE CRÉDITO (CAUSAS)</a:t>
          </a:r>
        </a:p>
      </dgm:t>
    </dgm:pt>
    <dgm:pt modelId="{C5BA2B95-9F3D-C244-B5F3-0B2CF6A61F92}" type="sibTrans" cxnId="{F9CAFC6B-28D5-8A40-8EC7-1A9115D849DA}">
      <dgm:prSet/>
      <dgm:spPr/>
      <dgm:t>
        <a:bodyPr/>
        <a:lstStyle/>
        <a:p>
          <a:endParaRPr lang="en-US"/>
        </a:p>
      </dgm:t>
    </dgm:pt>
    <dgm:pt modelId="{6DC91277-F8C0-9F42-975B-730EA7A4D460}" type="parTrans" cxnId="{F9CAFC6B-28D5-8A40-8EC7-1A9115D849DA}">
      <dgm:prSet/>
      <dgm:spPr/>
      <dgm:t>
        <a:bodyPr/>
        <a:lstStyle/>
        <a:p>
          <a:endParaRPr lang="en-US"/>
        </a:p>
      </dgm:t>
    </dgm:pt>
    <dgm:pt modelId="{BF4FC8DE-75D5-BC44-A43E-B69B9A661C90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A pulverização do mercado leva a assimetrias de informação e desafios operacionais</a:t>
          </a:r>
        </a:p>
      </dgm:t>
    </dgm:pt>
    <dgm:pt modelId="{C4BE229C-737D-DB4C-A139-9587E44227BD}" type="sibTrans" cxnId="{15126A83-0B7C-2A45-806B-1DA072FB7C80}">
      <dgm:prSet/>
      <dgm:spPr/>
      <dgm:t>
        <a:bodyPr/>
        <a:lstStyle/>
        <a:p>
          <a:endParaRPr lang="en-US"/>
        </a:p>
      </dgm:t>
    </dgm:pt>
    <dgm:pt modelId="{7F424FF4-2D44-2844-88BC-0818BFB0C316}" type="parTrans" cxnId="{15126A83-0B7C-2A45-806B-1DA072FB7C80}">
      <dgm:prSet/>
      <dgm:spPr/>
      <dgm:t>
        <a:bodyPr/>
        <a:lstStyle/>
        <a:p>
          <a:endParaRPr lang="en-US"/>
        </a:p>
      </dgm:t>
    </dgm:pt>
    <dgm:pt modelId="{4C702D80-6507-5E46-8F9D-BC995724B849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Fraca governança dos ISPs e falta de garantias reais</a:t>
          </a:r>
        </a:p>
      </dgm:t>
    </dgm:pt>
    <dgm:pt modelId="{DBBD17FC-8774-7C44-BDDB-FA0E50DF3AA9}" type="sibTrans" cxnId="{4E68D2B2-CF1C-B742-8E82-BA268CF68C25}">
      <dgm:prSet/>
      <dgm:spPr/>
      <dgm:t>
        <a:bodyPr/>
        <a:lstStyle/>
        <a:p>
          <a:endParaRPr lang="en-US"/>
        </a:p>
      </dgm:t>
    </dgm:pt>
    <dgm:pt modelId="{F8151D78-0C1A-8747-89A2-D7583E62BA85}" type="parTrans" cxnId="{4E68D2B2-CF1C-B742-8E82-BA268CF68C25}">
      <dgm:prSet/>
      <dgm:spPr/>
      <dgm:t>
        <a:bodyPr/>
        <a:lstStyle/>
        <a:p>
          <a:endParaRPr lang="en-US"/>
        </a:p>
      </dgm:t>
    </dgm:pt>
    <dgm:pt modelId="{12127A52-20C1-427D-A931-2CF859683D3B}">
      <dgm:prSet phldrT="[Text]" custT="1"/>
      <dgm:spPr/>
      <dgm:t>
        <a:bodyPr/>
        <a:lstStyle/>
        <a:p>
          <a:r>
            <a:rPr lang="pt" sz="1100" noProof="0">
              <a:latin typeface="Gotham Book" panose="02000603040000020004" pitchFamily="2" charset="0"/>
            </a:rPr>
            <a:t>Gap de cobertura de BL Fixa de 25,7% em municípios &lt;30k hab., e de 5% nos demais, em 2022</a:t>
          </a:r>
        </a:p>
      </dgm:t>
    </dgm:pt>
    <dgm:pt modelId="{64EA1066-FB2A-4CD6-A98E-6299FBB4DBD2}" type="sibTrans" cxnId="{C79BA9AD-9564-4876-A827-5F1CD45AFD7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B63017C1-8D1D-4E19-B3AD-98CB4B3B0F21}" type="parTrans" cxnId="{C79BA9AD-9564-4876-A827-5F1CD45AFD7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C1524DE7-BEE5-6D40-B7BE-11A893094EC0}">
      <dgm:prSet phldrT="[Text]" custT="1"/>
      <dgm:spPr/>
      <dgm:t>
        <a:bodyPr/>
        <a:lstStyle/>
        <a:p>
          <a:r>
            <a:rPr lang="pt" sz="1100" noProof="0" err="1">
              <a:latin typeface="Gotham Book" panose="02000603040000020004" pitchFamily="2" charset="0"/>
            </a:rPr>
            <a:t>Tier</a:t>
          </a:r>
          <a:r>
            <a:rPr lang="pt" sz="1100" noProof="0">
              <a:latin typeface="Gotham Book" panose="02000603040000020004" pitchFamily="2" charset="0"/>
            </a:rPr>
            <a:t> 1: ~30: receita &gt;50M; </a:t>
          </a:r>
          <a:r>
            <a:rPr lang="pt" sz="1100" noProof="0" err="1">
              <a:latin typeface="Gotham Book" panose="02000603040000020004" pitchFamily="2" charset="0"/>
            </a:rPr>
            <a:t>Tier</a:t>
          </a:r>
          <a:r>
            <a:rPr lang="pt" sz="1100" noProof="0">
              <a:latin typeface="Gotham Book" panose="02000603040000020004" pitchFamily="2" charset="0"/>
            </a:rPr>
            <a:t> 2: ~500: 5M-50M; </a:t>
          </a:r>
          <a:r>
            <a:rPr lang="pt" sz="1100" noProof="0" err="1">
              <a:latin typeface="Gotham Book" panose="02000603040000020004" pitchFamily="2" charset="0"/>
            </a:rPr>
            <a:t>Tier</a:t>
          </a:r>
          <a:r>
            <a:rPr lang="pt" sz="1100" noProof="0">
              <a:latin typeface="Gotham Book" panose="02000603040000020004" pitchFamily="2" charset="0"/>
            </a:rPr>
            <a:t> 3: ~1800: 1M-5M</a:t>
          </a:r>
        </a:p>
      </dgm:t>
    </dgm:pt>
    <dgm:pt modelId="{E2EAE10B-5A52-9A40-A472-5889E209E997}" type="sibTrans" cxnId="{609D76B9-AD8A-0A4A-98A4-67F9C31E39E9}">
      <dgm:prSet/>
      <dgm:spPr/>
      <dgm:t>
        <a:bodyPr/>
        <a:lstStyle/>
        <a:p>
          <a:endParaRPr lang="en-US"/>
        </a:p>
      </dgm:t>
    </dgm:pt>
    <dgm:pt modelId="{54662446-0434-A341-A8EA-A7DF8A0AA296}" type="parTrans" cxnId="{609D76B9-AD8A-0A4A-98A4-67F9C31E39E9}">
      <dgm:prSet/>
      <dgm:spPr/>
      <dgm:t>
        <a:bodyPr/>
        <a:lstStyle/>
        <a:p>
          <a:endParaRPr lang="en-US"/>
        </a:p>
      </dgm:t>
    </dgm:pt>
    <dgm:pt modelId="{328954FA-8AF5-4326-B27E-0EC343D076A1}">
      <dgm:prSet phldrT="[Text]" custT="1"/>
      <dgm:spPr/>
      <dgm:t>
        <a:bodyPr/>
        <a:lstStyle/>
        <a:p>
          <a:r>
            <a:rPr lang="pt" sz="1100" noProof="0">
              <a:latin typeface="Gotham Book" panose="02000603040000020004" pitchFamily="2" charset="0"/>
            </a:rPr>
            <a:t>US$ 9,5 bilhoes de investimentos publicos e privados necessarios para a universalizacao, destes 5,5 bilhoes em BL fixa</a:t>
          </a:r>
        </a:p>
      </dgm:t>
    </dgm:pt>
    <dgm:pt modelId="{C9EE0018-26AC-40F8-8EF8-5A49407B2547}" type="parTrans" cxnId="{9B890BB1-583A-4766-89D8-A500EFD3034B}">
      <dgm:prSet/>
      <dgm:spPr/>
      <dgm:t>
        <a:bodyPr/>
        <a:lstStyle/>
        <a:p>
          <a:endParaRPr lang="en-US"/>
        </a:p>
      </dgm:t>
    </dgm:pt>
    <dgm:pt modelId="{15CF357B-F287-4FF1-B6AB-6F579953EC24}" type="sibTrans" cxnId="{9B890BB1-583A-4766-89D8-A500EFD3034B}">
      <dgm:prSet/>
      <dgm:spPr/>
      <dgm:t>
        <a:bodyPr/>
        <a:lstStyle/>
        <a:p>
          <a:endParaRPr lang="en-US"/>
        </a:p>
      </dgm:t>
    </dgm:pt>
    <dgm:pt modelId="{B73C1F5C-719F-4B9C-9BAC-AAE7FE5025D5}" type="pres">
      <dgm:prSet presAssocID="{153FC0BE-FF9E-4B19-9B4D-93B802DF8DBA}" presName="linear" presStyleCnt="0">
        <dgm:presLayoutVars>
          <dgm:dir/>
          <dgm:animLvl val="lvl"/>
          <dgm:resizeHandles val="exact"/>
        </dgm:presLayoutVars>
      </dgm:prSet>
      <dgm:spPr/>
    </dgm:pt>
    <dgm:pt modelId="{865BF83E-BFB7-4B79-A8F6-7CA0E64E58D6}" type="pres">
      <dgm:prSet presAssocID="{BAA98C1C-ADA8-4DAE-89D5-909CA84797DF}" presName="parentLin" presStyleCnt="0"/>
      <dgm:spPr/>
    </dgm:pt>
    <dgm:pt modelId="{F7F50F84-FCF2-44CC-9BBE-0E2654C9ABD5}" type="pres">
      <dgm:prSet presAssocID="{BAA98C1C-ADA8-4DAE-89D5-909CA84797DF}" presName="parentLeftMargin" presStyleLbl="node1" presStyleIdx="0" presStyleCnt="4"/>
      <dgm:spPr/>
    </dgm:pt>
    <dgm:pt modelId="{C3355625-D7C6-45E5-818A-322E08A9A883}" type="pres">
      <dgm:prSet presAssocID="{BAA98C1C-ADA8-4DAE-89D5-909CA84797D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B244665-D4B5-464F-A269-151E274C09E8}" type="pres">
      <dgm:prSet presAssocID="{BAA98C1C-ADA8-4DAE-89D5-909CA84797DF}" presName="negativeSpace" presStyleCnt="0"/>
      <dgm:spPr/>
    </dgm:pt>
    <dgm:pt modelId="{CCA2F270-2DAF-49D5-859B-37F742393BE8}" type="pres">
      <dgm:prSet presAssocID="{BAA98C1C-ADA8-4DAE-89D5-909CA84797DF}" presName="childText" presStyleLbl="conFgAcc1" presStyleIdx="0" presStyleCnt="4">
        <dgm:presLayoutVars>
          <dgm:bulletEnabled val="1"/>
        </dgm:presLayoutVars>
      </dgm:prSet>
      <dgm:spPr/>
    </dgm:pt>
    <dgm:pt modelId="{243A0639-C8B8-49AA-847A-A8F0A9E50AE5}" type="pres">
      <dgm:prSet presAssocID="{7E6D02A0-7F77-4425-BBC1-AAB08E99AF0C}" presName="spaceBetweenRectangles" presStyleCnt="0"/>
      <dgm:spPr/>
    </dgm:pt>
    <dgm:pt modelId="{C354501F-BEE2-4321-97C9-4822438119D4}" type="pres">
      <dgm:prSet presAssocID="{4C5B9699-FF50-4965-935F-7DADCEDA0A8A}" presName="parentLin" presStyleCnt="0"/>
      <dgm:spPr/>
    </dgm:pt>
    <dgm:pt modelId="{1DE51A08-F515-461D-A02E-ACDBC214260F}" type="pres">
      <dgm:prSet presAssocID="{4C5B9699-FF50-4965-935F-7DADCEDA0A8A}" presName="parentLeftMargin" presStyleLbl="node1" presStyleIdx="0" presStyleCnt="4"/>
      <dgm:spPr/>
    </dgm:pt>
    <dgm:pt modelId="{02E83438-943B-4395-8241-6A956BF71A03}" type="pres">
      <dgm:prSet presAssocID="{4C5B9699-FF50-4965-935F-7DADCEDA0A8A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49F6A66-CFAC-42B2-9A91-7B5C2DED59E9}" type="pres">
      <dgm:prSet presAssocID="{4C5B9699-FF50-4965-935F-7DADCEDA0A8A}" presName="negativeSpace" presStyleCnt="0"/>
      <dgm:spPr/>
    </dgm:pt>
    <dgm:pt modelId="{3D4CF0AC-0BBC-4B0D-9FFC-7AD35D16D7BC}" type="pres">
      <dgm:prSet presAssocID="{4C5B9699-FF50-4965-935F-7DADCEDA0A8A}" presName="childText" presStyleLbl="conFgAcc1" presStyleIdx="1" presStyleCnt="4">
        <dgm:presLayoutVars>
          <dgm:bulletEnabled val="1"/>
        </dgm:presLayoutVars>
      </dgm:prSet>
      <dgm:spPr/>
    </dgm:pt>
    <dgm:pt modelId="{0E735A00-D158-4E92-88B3-304776FEA980}" type="pres">
      <dgm:prSet presAssocID="{F82F50E9-F882-4AB6-9C67-4C4B83F8AD0F}" presName="spaceBetweenRectangles" presStyleCnt="0"/>
      <dgm:spPr/>
    </dgm:pt>
    <dgm:pt modelId="{83C80E80-4F7F-4696-9A98-E4D45450CFD2}" type="pres">
      <dgm:prSet presAssocID="{8CB9DAE7-9C6B-4EA6-B7D5-5698E3CAE027}" presName="parentLin" presStyleCnt="0"/>
      <dgm:spPr/>
    </dgm:pt>
    <dgm:pt modelId="{4C47F2DF-32B5-4D55-B523-43DDEE7B803C}" type="pres">
      <dgm:prSet presAssocID="{8CB9DAE7-9C6B-4EA6-B7D5-5698E3CAE027}" presName="parentLeftMargin" presStyleLbl="node1" presStyleIdx="1" presStyleCnt="4"/>
      <dgm:spPr/>
    </dgm:pt>
    <dgm:pt modelId="{5F4F27FE-8B0A-402B-8C4A-FDD8808CDC6E}" type="pres">
      <dgm:prSet presAssocID="{8CB9DAE7-9C6B-4EA6-B7D5-5698E3CAE02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4FA8398-ECAE-47AA-B850-9CB2E8EA813B}" type="pres">
      <dgm:prSet presAssocID="{8CB9DAE7-9C6B-4EA6-B7D5-5698E3CAE027}" presName="negativeSpace" presStyleCnt="0"/>
      <dgm:spPr/>
    </dgm:pt>
    <dgm:pt modelId="{D76F67EC-7C45-4A15-A687-1940CB3E080E}" type="pres">
      <dgm:prSet presAssocID="{8CB9DAE7-9C6B-4EA6-B7D5-5698E3CAE027}" presName="childText" presStyleLbl="conFgAcc1" presStyleIdx="2" presStyleCnt="4" custLinFactNeighborY="0">
        <dgm:presLayoutVars>
          <dgm:bulletEnabled val="1"/>
        </dgm:presLayoutVars>
      </dgm:prSet>
      <dgm:spPr/>
    </dgm:pt>
    <dgm:pt modelId="{86CAFD40-BF38-C04D-9D03-C558F2854C11}" type="pres">
      <dgm:prSet presAssocID="{04680B22-7C27-4FE7-ACD1-E76819DBF9AA}" presName="spaceBetweenRectangles" presStyleCnt="0"/>
      <dgm:spPr/>
    </dgm:pt>
    <dgm:pt modelId="{89829F7B-0B78-D041-9222-F704B5383F2A}" type="pres">
      <dgm:prSet presAssocID="{47D7989B-992B-D94D-8EA9-FAC31677C118}" presName="parentLin" presStyleCnt="0"/>
      <dgm:spPr/>
    </dgm:pt>
    <dgm:pt modelId="{401C50B5-7726-0441-B4AE-E52A26F7612B}" type="pres">
      <dgm:prSet presAssocID="{47D7989B-992B-D94D-8EA9-FAC31677C118}" presName="parentLeftMargin" presStyleLbl="node1" presStyleIdx="2" presStyleCnt="4"/>
      <dgm:spPr/>
    </dgm:pt>
    <dgm:pt modelId="{DE79D560-00DF-D644-BAF1-824F27905DFE}" type="pres">
      <dgm:prSet presAssocID="{47D7989B-992B-D94D-8EA9-FAC31677C11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62C32DE-E521-1946-BD3A-D429BFB6F0B8}" type="pres">
      <dgm:prSet presAssocID="{47D7989B-992B-D94D-8EA9-FAC31677C118}" presName="negativeSpace" presStyleCnt="0"/>
      <dgm:spPr/>
    </dgm:pt>
    <dgm:pt modelId="{4B558205-038F-B940-92B7-BDCD02209419}" type="pres">
      <dgm:prSet presAssocID="{47D7989B-992B-D94D-8EA9-FAC31677C11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F294F00-AAE6-4C34-882F-7442B6C8B541}" type="presOf" srcId="{47D7989B-992B-D94D-8EA9-FAC31677C118}" destId="{DE79D560-00DF-D644-BAF1-824F27905DFE}" srcOrd="1" destOrd="0" presId="urn:microsoft.com/office/officeart/2005/8/layout/list1"/>
    <dgm:cxn modelId="{FB244B1C-544F-4EE1-86B1-C12E43B30028}" type="presOf" srcId="{2F346268-CEAE-0D4A-A9A2-65EC1E3A37EE}" destId="{D76F67EC-7C45-4A15-A687-1940CB3E080E}" srcOrd="0" destOrd="1" presId="urn:microsoft.com/office/officeart/2005/8/layout/list1"/>
    <dgm:cxn modelId="{81D44120-0BCE-4553-B3C8-98DB64154651}" srcId="{BAA98C1C-ADA8-4DAE-89D5-909CA84797DF}" destId="{FA9F60FF-DB0A-4762-B7F4-4D3F722CE661}" srcOrd="0" destOrd="0" parTransId="{97E71C19-D02E-487C-A03A-E8B49286CC6A}" sibTransId="{AB0CD793-94BC-46CF-9100-3B6D8B937CF9}"/>
    <dgm:cxn modelId="{8CDE6029-10B8-470D-B38D-A885F33CE4E8}" type="presOf" srcId="{BAA98C1C-ADA8-4DAE-89D5-909CA84797DF}" destId="{C3355625-D7C6-45E5-818A-322E08A9A883}" srcOrd="1" destOrd="0" presId="urn:microsoft.com/office/officeart/2005/8/layout/list1"/>
    <dgm:cxn modelId="{0BABAE36-DEC1-4685-AE54-76EB5D646C83}" srcId="{153FC0BE-FF9E-4B19-9B4D-93B802DF8DBA}" destId="{4C5B9699-FF50-4965-935F-7DADCEDA0A8A}" srcOrd="1" destOrd="0" parTransId="{0C10F97C-2B75-402D-B682-ABD8855A655B}" sibTransId="{F82F50E9-F882-4AB6-9C67-4C4B83F8AD0F}"/>
    <dgm:cxn modelId="{A6860D37-2036-4CDC-898A-A704A00E0C86}" type="presOf" srcId="{4C702D80-6507-5E46-8F9D-BC995724B849}" destId="{4B558205-038F-B940-92B7-BDCD02209419}" srcOrd="0" destOrd="1" presId="urn:microsoft.com/office/officeart/2005/8/layout/list1"/>
    <dgm:cxn modelId="{C974DE5C-CD7A-4E76-BE85-42CF6AF2D949}" type="presOf" srcId="{153FC0BE-FF9E-4B19-9B4D-93B802DF8DBA}" destId="{B73C1F5C-719F-4B9C-9BAC-AAE7FE5025D5}" srcOrd="0" destOrd="0" presId="urn:microsoft.com/office/officeart/2005/8/layout/list1"/>
    <dgm:cxn modelId="{0457CF60-10AE-4BF0-871E-E5DC1799DAF7}" srcId="{8CB9DAE7-9C6B-4EA6-B7D5-5698E3CAE027}" destId="{6E91EAB7-08F1-43C9-81E9-C07CD6E5D073}" srcOrd="0" destOrd="0" parTransId="{4B6B4ED8-42D4-4315-AD23-7A49A8AB9C27}" sibTransId="{F970D5C4-CE66-4118-8E6A-7A1990AC05C8}"/>
    <dgm:cxn modelId="{F3BB4A48-603B-0F44-9A73-0280D60A193D}" srcId="{4C5B9699-FF50-4965-935F-7DADCEDA0A8A}" destId="{5C0ECCF1-DBF1-6947-AB21-ADF1A59F5F94}" srcOrd="0" destOrd="0" parTransId="{6C3B2322-8B4C-2448-82D9-324D299E520C}" sibTransId="{8B8C9DC3-5F45-B843-A48C-E92BB13C1511}"/>
    <dgm:cxn modelId="{F9CAFC6B-28D5-8A40-8EC7-1A9115D849DA}" srcId="{153FC0BE-FF9E-4B19-9B4D-93B802DF8DBA}" destId="{47D7989B-992B-D94D-8EA9-FAC31677C118}" srcOrd="3" destOrd="0" parTransId="{6DC91277-F8C0-9F42-975B-730EA7A4D460}" sibTransId="{C5BA2B95-9F3D-C244-B5F3-0B2CF6A61F92}"/>
    <dgm:cxn modelId="{34E36D59-DFA8-4607-8528-FDD5A80CFAD2}" type="presOf" srcId="{12127A52-20C1-427D-A931-2CF859683D3B}" destId="{CCA2F270-2DAF-49D5-859B-37F742393BE8}" srcOrd="0" destOrd="1" presId="urn:microsoft.com/office/officeart/2005/8/layout/list1"/>
    <dgm:cxn modelId="{D1528D5A-28F6-4362-AD19-25FE4691C56F}" type="presOf" srcId="{47D7989B-992B-D94D-8EA9-FAC31677C118}" destId="{401C50B5-7726-0441-B4AE-E52A26F7612B}" srcOrd="0" destOrd="0" presId="urn:microsoft.com/office/officeart/2005/8/layout/list1"/>
    <dgm:cxn modelId="{15126A83-0B7C-2A45-806B-1DA072FB7C80}" srcId="{47D7989B-992B-D94D-8EA9-FAC31677C118}" destId="{BF4FC8DE-75D5-BC44-A43E-B69B9A661C90}" srcOrd="0" destOrd="0" parTransId="{7F424FF4-2D44-2844-88BC-0818BFB0C316}" sibTransId="{C4BE229C-737D-DB4C-A139-9587E44227BD}"/>
    <dgm:cxn modelId="{AED20F97-56A4-4E4E-8D70-FF878A1E4ED5}" type="presOf" srcId="{5C0ECCF1-DBF1-6947-AB21-ADF1A59F5F94}" destId="{3D4CF0AC-0BBC-4B0D-9FFC-7AD35D16D7BC}" srcOrd="0" destOrd="0" presId="urn:microsoft.com/office/officeart/2005/8/layout/list1"/>
    <dgm:cxn modelId="{84DF2497-9B95-464E-86D9-D259CCEA4309}" type="presOf" srcId="{BAA98C1C-ADA8-4DAE-89D5-909CA84797DF}" destId="{F7F50F84-FCF2-44CC-9BBE-0E2654C9ABD5}" srcOrd="0" destOrd="0" presId="urn:microsoft.com/office/officeart/2005/8/layout/list1"/>
    <dgm:cxn modelId="{3475099D-3097-4E1B-8BBD-D39469389DCE}" type="presOf" srcId="{FA9F60FF-DB0A-4762-B7F4-4D3F722CE661}" destId="{CCA2F270-2DAF-49D5-859B-37F742393BE8}" srcOrd="0" destOrd="0" presId="urn:microsoft.com/office/officeart/2005/8/layout/list1"/>
    <dgm:cxn modelId="{82C5959E-3707-494D-BA5C-6C15FE97354D}" srcId="{153FC0BE-FF9E-4B19-9B4D-93B802DF8DBA}" destId="{8CB9DAE7-9C6B-4EA6-B7D5-5698E3CAE027}" srcOrd="2" destOrd="0" parTransId="{F01C0B9A-516E-4D20-BD92-B7E571BF68F8}" sibTransId="{04680B22-7C27-4FE7-ACD1-E76819DBF9AA}"/>
    <dgm:cxn modelId="{7032DEA1-0915-4438-A043-A8429A612C51}" type="presOf" srcId="{BF4FC8DE-75D5-BC44-A43E-B69B9A661C90}" destId="{4B558205-038F-B940-92B7-BDCD02209419}" srcOrd="0" destOrd="0" presId="urn:microsoft.com/office/officeart/2005/8/layout/list1"/>
    <dgm:cxn modelId="{0A3566AA-FBCD-4FA0-8562-693EA60281B8}" type="presOf" srcId="{8CB9DAE7-9C6B-4EA6-B7D5-5698E3CAE027}" destId="{5F4F27FE-8B0A-402B-8C4A-FDD8808CDC6E}" srcOrd="1" destOrd="0" presId="urn:microsoft.com/office/officeart/2005/8/layout/list1"/>
    <dgm:cxn modelId="{C79BA9AD-9564-4876-A827-5F1CD45AFD79}" srcId="{BAA98C1C-ADA8-4DAE-89D5-909CA84797DF}" destId="{12127A52-20C1-427D-A931-2CF859683D3B}" srcOrd="1" destOrd="0" parTransId="{B63017C1-8D1D-4E19-B3AD-98CB4B3B0F21}" sibTransId="{64EA1066-FB2A-4CD6-A98E-6299FBB4DBD2}"/>
    <dgm:cxn modelId="{B3B839AF-38AE-442B-A8B9-9FC86D4AE5B7}" type="presOf" srcId="{6E91EAB7-08F1-43C9-81E9-C07CD6E5D073}" destId="{D76F67EC-7C45-4A15-A687-1940CB3E080E}" srcOrd="0" destOrd="0" presId="urn:microsoft.com/office/officeart/2005/8/layout/list1"/>
    <dgm:cxn modelId="{9B890BB1-583A-4766-89D8-A500EFD3034B}" srcId="{BAA98C1C-ADA8-4DAE-89D5-909CA84797DF}" destId="{328954FA-8AF5-4326-B27E-0EC343D076A1}" srcOrd="2" destOrd="0" parTransId="{C9EE0018-26AC-40F8-8EF8-5A49407B2547}" sibTransId="{15CF357B-F287-4FF1-B6AB-6F579953EC24}"/>
    <dgm:cxn modelId="{4E68D2B2-CF1C-B742-8E82-BA268CF68C25}" srcId="{47D7989B-992B-D94D-8EA9-FAC31677C118}" destId="{4C702D80-6507-5E46-8F9D-BC995724B849}" srcOrd="1" destOrd="0" parTransId="{F8151D78-0C1A-8747-89A2-D7583E62BA85}" sibTransId="{DBBD17FC-8774-7C44-BDDB-FA0E50DF3AA9}"/>
    <dgm:cxn modelId="{609D76B9-AD8A-0A4A-98A4-67F9C31E39E9}" srcId="{4C5B9699-FF50-4965-935F-7DADCEDA0A8A}" destId="{C1524DE7-BEE5-6D40-B7BE-11A893094EC0}" srcOrd="1" destOrd="0" parTransId="{54662446-0434-A341-A8EA-A7DF8A0AA296}" sibTransId="{E2EAE10B-5A52-9A40-A472-5889E209E997}"/>
    <dgm:cxn modelId="{EEC7DAB9-5993-4DB3-803F-27586C2CBFCA}" type="presOf" srcId="{8CB9DAE7-9C6B-4EA6-B7D5-5698E3CAE027}" destId="{4C47F2DF-32B5-4D55-B523-43DDEE7B803C}" srcOrd="0" destOrd="0" presId="urn:microsoft.com/office/officeart/2005/8/layout/list1"/>
    <dgm:cxn modelId="{56B90DBA-7A0E-4C8D-A1E4-46E04832FEDF}" type="presOf" srcId="{C1524DE7-BEE5-6D40-B7BE-11A893094EC0}" destId="{3D4CF0AC-0BBC-4B0D-9FFC-7AD35D16D7BC}" srcOrd="0" destOrd="1" presId="urn:microsoft.com/office/officeart/2005/8/layout/list1"/>
    <dgm:cxn modelId="{94F32EBE-0866-487C-AE41-D632AD218501}" type="presOf" srcId="{4C5B9699-FF50-4965-935F-7DADCEDA0A8A}" destId="{1DE51A08-F515-461D-A02E-ACDBC214260F}" srcOrd="0" destOrd="0" presId="urn:microsoft.com/office/officeart/2005/8/layout/list1"/>
    <dgm:cxn modelId="{8C1908E1-F8FB-4C40-97B8-3810B402969A}" type="presOf" srcId="{4C5B9699-FF50-4965-935F-7DADCEDA0A8A}" destId="{02E83438-943B-4395-8241-6A956BF71A03}" srcOrd="1" destOrd="0" presId="urn:microsoft.com/office/officeart/2005/8/layout/list1"/>
    <dgm:cxn modelId="{E2BD57E3-A2A5-4A79-BD07-256788C92369}" srcId="{153FC0BE-FF9E-4B19-9B4D-93B802DF8DBA}" destId="{BAA98C1C-ADA8-4DAE-89D5-909CA84797DF}" srcOrd="0" destOrd="0" parTransId="{1D2C13FD-4C52-433F-93BF-2D021271B830}" sibTransId="{7E6D02A0-7F77-4425-BBC1-AAB08E99AF0C}"/>
    <dgm:cxn modelId="{9C0AE1F2-9B73-48AA-B206-7D63DF1D26BD}" type="presOf" srcId="{328954FA-8AF5-4326-B27E-0EC343D076A1}" destId="{CCA2F270-2DAF-49D5-859B-37F742393BE8}" srcOrd="0" destOrd="2" presId="urn:microsoft.com/office/officeart/2005/8/layout/list1"/>
    <dgm:cxn modelId="{3A0754FA-6F05-AB4A-B742-7361D7F94B7F}" srcId="{8CB9DAE7-9C6B-4EA6-B7D5-5698E3CAE027}" destId="{2F346268-CEAE-0D4A-A9A2-65EC1E3A37EE}" srcOrd="1" destOrd="0" parTransId="{A42C24A4-C30E-CF44-BB53-D396460EA33F}" sibTransId="{42A4CF99-8E8E-944B-962B-FF14675027C1}"/>
    <dgm:cxn modelId="{6B8C3C72-CF8D-4813-A89D-25EB626E0EB7}" type="presParOf" srcId="{B73C1F5C-719F-4B9C-9BAC-AAE7FE5025D5}" destId="{865BF83E-BFB7-4B79-A8F6-7CA0E64E58D6}" srcOrd="0" destOrd="0" presId="urn:microsoft.com/office/officeart/2005/8/layout/list1"/>
    <dgm:cxn modelId="{824BCCFF-48F7-403B-8967-440761947C4F}" type="presParOf" srcId="{865BF83E-BFB7-4B79-A8F6-7CA0E64E58D6}" destId="{F7F50F84-FCF2-44CC-9BBE-0E2654C9ABD5}" srcOrd="0" destOrd="0" presId="urn:microsoft.com/office/officeart/2005/8/layout/list1"/>
    <dgm:cxn modelId="{1AECA497-AC71-47BF-B35A-3FD0676EE936}" type="presParOf" srcId="{865BF83E-BFB7-4B79-A8F6-7CA0E64E58D6}" destId="{C3355625-D7C6-45E5-818A-322E08A9A883}" srcOrd="1" destOrd="0" presId="urn:microsoft.com/office/officeart/2005/8/layout/list1"/>
    <dgm:cxn modelId="{9FFEA751-CD5F-46EF-87B3-EEEB51847706}" type="presParOf" srcId="{B73C1F5C-719F-4B9C-9BAC-AAE7FE5025D5}" destId="{CB244665-D4B5-464F-A269-151E274C09E8}" srcOrd="1" destOrd="0" presId="urn:microsoft.com/office/officeart/2005/8/layout/list1"/>
    <dgm:cxn modelId="{937CF8F9-07A6-4EB4-B9D9-0661E63398C3}" type="presParOf" srcId="{B73C1F5C-719F-4B9C-9BAC-AAE7FE5025D5}" destId="{CCA2F270-2DAF-49D5-859B-37F742393BE8}" srcOrd="2" destOrd="0" presId="urn:microsoft.com/office/officeart/2005/8/layout/list1"/>
    <dgm:cxn modelId="{326A0157-5955-4F04-A684-8F2E81042485}" type="presParOf" srcId="{B73C1F5C-719F-4B9C-9BAC-AAE7FE5025D5}" destId="{243A0639-C8B8-49AA-847A-A8F0A9E50AE5}" srcOrd="3" destOrd="0" presId="urn:microsoft.com/office/officeart/2005/8/layout/list1"/>
    <dgm:cxn modelId="{2F1BC2C9-4042-46CC-84CD-CA9CE4337959}" type="presParOf" srcId="{B73C1F5C-719F-4B9C-9BAC-AAE7FE5025D5}" destId="{C354501F-BEE2-4321-97C9-4822438119D4}" srcOrd="4" destOrd="0" presId="urn:microsoft.com/office/officeart/2005/8/layout/list1"/>
    <dgm:cxn modelId="{408D5CED-7887-4DA0-8241-551971176B51}" type="presParOf" srcId="{C354501F-BEE2-4321-97C9-4822438119D4}" destId="{1DE51A08-F515-461D-A02E-ACDBC214260F}" srcOrd="0" destOrd="0" presId="urn:microsoft.com/office/officeart/2005/8/layout/list1"/>
    <dgm:cxn modelId="{47134595-67CC-4C66-9CD7-2CCA706B8774}" type="presParOf" srcId="{C354501F-BEE2-4321-97C9-4822438119D4}" destId="{02E83438-943B-4395-8241-6A956BF71A03}" srcOrd="1" destOrd="0" presId="urn:microsoft.com/office/officeart/2005/8/layout/list1"/>
    <dgm:cxn modelId="{A6086872-2048-48D1-977C-6E5FCDB6F6DF}" type="presParOf" srcId="{B73C1F5C-719F-4B9C-9BAC-AAE7FE5025D5}" destId="{849F6A66-CFAC-42B2-9A91-7B5C2DED59E9}" srcOrd="5" destOrd="0" presId="urn:microsoft.com/office/officeart/2005/8/layout/list1"/>
    <dgm:cxn modelId="{779F9FAD-BFB3-40E9-B793-A74059D5BA6A}" type="presParOf" srcId="{B73C1F5C-719F-4B9C-9BAC-AAE7FE5025D5}" destId="{3D4CF0AC-0BBC-4B0D-9FFC-7AD35D16D7BC}" srcOrd="6" destOrd="0" presId="urn:microsoft.com/office/officeart/2005/8/layout/list1"/>
    <dgm:cxn modelId="{979552A8-E696-43DC-9648-A68969ED63CC}" type="presParOf" srcId="{B73C1F5C-719F-4B9C-9BAC-AAE7FE5025D5}" destId="{0E735A00-D158-4E92-88B3-304776FEA980}" srcOrd="7" destOrd="0" presId="urn:microsoft.com/office/officeart/2005/8/layout/list1"/>
    <dgm:cxn modelId="{1801AAE5-77AA-4EA1-AE72-A1809BA42E70}" type="presParOf" srcId="{B73C1F5C-719F-4B9C-9BAC-AAE7FE5025D5}" destId="{83C80E80-4F7F-4696-9A98-E4D45450CFD2}" srcOrd="8" destOrd="0" presId="urn:microsoft.com/office/officeart/2005/8/layout/list1"/>
    <dgm:cxn modelId="{C9B636D5-340A-411F-9D9A-B85D5D2233F3}" type="presParOf" srcId="{83C80E80-4F7F-4696-9A98-E4D45450CFD2}" destId="{4C47F2DF-32B5-4D55-B523-43DDEE7B803C}" srcOrd="0" destOrd="0" presId="urn:microsoft.com/office/officeart/2005/8/layout/list1"/>
    <dgm:cxn modelId="{8BB0F1B4-5176-4996-9801-2B8FECF87513}" type="presParOf" srcId="{83C80E80-4F7F-4696-9A98-E4D45450CFD2}" destId="{5F4F27FE-8B0A-402B-8C4A-FDD8808CDC6E}" srcOrd="1" destOrd="0" presId="urn:microsoft.com/office/officeart/2005/8/layout/list1"/>
    <dgm:cxn modelId="{C4701711-5FAA-4A7F-8308-CF44D786B311}" type="presParOf" srcId="{B73C1F5C-719F-4B9C-9BAC-AAE7FE5025D5}" destId="{E4FA8398-ECAE-47AA-B850-9CB2E8EA813B}" srcOrd="9" destOrd="0" presId="urn:microsoft.com/office/officeart/2005/8/layout/list1"/>
    <dgm:cxn modelId="{D329F124-E8E8-48DB-AB18-A042E1B368CF}" type="presParOf" srcId="{B73C1F5C-719F-4B9C-9BAC-AAE7FE5025D5}" destId="{D76F67EC-7C45-4A15-A687-1940CB3E080E}" srcOrd="10" destOrd="0" presId="urn:microsoft.com/office/officeart/2005/8/layout/list1"/>
    <dgm:cxn modelId="{9E751283-2934-4D74-88DD-E13B422CFCFB}" type="presParOf" srcId="{B73C1F5C-719F-4B9C-9BAC-AAE7FE5025D5}" destId="{86CAFD40-BF38-C04D-9D03-C558F2854C11}" srcOrd="11" destOrd="0" presId="urn:microsoft.com/office/officeart/2005/8/layout/list1"/>
    <dgm:cxn modelId="{4DA59D67-A992-494C-A141-3B2726152B7A}" type="presParOf" srcId="{B73C1F5C-719F-4B9C-9BAC-AAE7FE5025D5}" destId="{89829F7B-0B78-D041-9222-F704B5383F2A}" srcOrd="12" destOrd="0" presId="urn:microsoft.com/office/officeart/2005/8/layout/list1"/>
    <dgm:cxn modelId="{DB011738-CBF9-403A-98E8-963BBBB17A6A}" type="presParOf" srcId="{89829F7B-0B78-D041-9222-F704B5383F2A}" destId="{401C50B5-7726-0441-B4AE-E52A26F7612B}" srcOrd="0" destOrd="0" presId="urn:microsoft.com/office/officeart/2005/8/layout/list1"/>
    <dgm:cxn modelId="{BE8DC96D-F709-45A4-9790-75489217CE6A}" type="presParOf" srcId="{89829F7B-0B78-D041-9222-F704B5383F2A}" destId="{DE79D560-00DF-D644-BAF1-824F27905DFE}" srcOrd="1" destOrd="0" presId="urn:microsoft.com/office/officeart/2005/8/layout/list1"/>
    <dgm:cxn modelId="{3ED1AA86-554D-4E2E-B8F7-6EE96B507A50}" type="presParOf" srcId="{B73C1F5C-719F-4B9C-9BAC-AAE7FE5025D5}" destId="{962C32DE-E521-1946-BD3A-D429BFB6F0B8}" srcOrd="13" destOrd="0" presId="urn:microsoft.com/office/officeart/2005/8/layout/list1"/>
    <dgm:cxn modelId="{F508FEF3-0B95-487D-B5E3-F4EBBB31B5DB}" type="presParOf" srcId="{B73C1F5C-719F-4B9C-9BAC-AAE7FE5025D5}" destId="{4B558205-038F-B940-92B7-BDCD02209419}" srcOrd="14" destOrd="0" presId="urn:microsoft.com/office/officeart/2005/8/layout/list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3FC0BE-FF9E-4B19-9B4D-93B802DF8DBA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BAA98C1C-ADA8-4DAE-89D5-909CA84797DF}">
      <dgm:prSet phldrT="[Text]" custT="1"/>
      <dgm:spPr/>
      <dgm:t>
        <a:bodyPr/>
        <a:lstStyle/>
        <a:p>
          <a:r>
            <a:rPr lang="pt" sz="1100" b="1" kern="1200" noProof="0" dirty="0">
              <a:latin typeface="Gotham Medium" pitchFamily="50" charset="0"/>
              <a:ea typeface="+mn-ea"/>
              <a:cs typeface="Gotham Medium" pitchFamily="50" charset="0"/>
            </a:rPr>
            <a:t>FALHA DE MERCADO: ESCASSEZ DE CRÉDITO DE LONGO PRAZO E BAIXO CUSTO</a:t>
          </a:r>
        </a:p>
      </dgm:t>
    </dgm:pt>
    <dgm:pt modelId="{1D2C13FD-4C52-433F-93BF-2D021271B830}" type="par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7E6D02A0-7F77-4425-BBC1-AAB08E99AF0C}" type="sib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47D7989B-992B-D94D-8EA9-FAC31677C118}">
      <dgm:prSet custT="1"/>
      <dgm:spPr/>
      <dgm:t>
        <a:bodyPr/>
        <a:lstStyle/>
        <a:p>
          <a:r>
            <a:rPr lang="pt" sz="1100" b="1" noProof="0" dirty="0">
              <a:latin typeface="Gotham Book" panose="02000603040000020004" pitchFamily="2" charset="0"/>
            </a:rPr>
            <a:t>CAUSAS: ASSIMETRIA DE INFORMAÇÕES, CUSTOS TRANSAÇÃO E GOVERNANÇA</a:t>
          </a:r>
        </a:p>
      </dgm:t>
    </dgm:pt>
    <dgm:pt modelId="{C5BA2B95-9F3D-C244-B5F3-0B2CF6A61F92}" type="sibTrans" cxnId="{F9CAFC6B-28D5-8A40-8EC7-1A9115D849DA}">
      <dgm:prSet/>
      <dgm:spPr/>
      <dgm:t>
        <a:bodyPr/>
        <a:lstStyle/>
        <a:p>
          <a:endParaRPr lang="en-US"/>
        </a:p>
      </dgm:t>
    </dgm:pt>
    <dgm:pt modelId="{6DC91277-F8C0-9F42-975B-730EA7A4D460}" type="parTrans" cxnId="{F9CAFC6B-28D5-8A40-8EC7-1A9115D849DA}">
      <dgm:prSet/>
      <dgm:spPr/>
      <dgm:t>
        <a:bodyPr/>
        <a:lstStyle/>
        <a:p>
          <a:endParaRPr lang="en-US"/>
        </a:p>
      </dgm:t>
    </dgm:pt>
    <dgm:pt modelId="{B73C1F5C-719F-4B9C-9BAC-AAE7FE5025D5}" type="pres">
      <dgm:prSet presAssocID="{153FC0BE-FF9E-4B19-9B4D-93B802DF8DBA}" presName="linear" presStyleCnt="0">
        <dgm:presLayoutVars>
          <dgm:dir/>
          <dgm:animLvl val="lvl"/>
          <dgm:resizeHandles val="exact"/>
        </dgm:presLayoutVars>
      </dgm:prSet>
      <dgm:spPr/>
    </dgm:pt>
    <dgm:pt modelId="{865BF83E-BFB7-4B79-A8F6-7CA0E64E58D6}" type="pres">
      <dgm:prSet presAssocID="{BAA98C1C-ADA8-4DAE-89D5-909CA84797DF}" presName="parentLin" presStyleCnt="0"/>
      <dgm:spPr/>
    </dgm:pt>
    <dgm:pt modelId="{F7F50F84-FCF2-44CC-9BBE-0E2654C9ABD5}" type="pres">
      <dgm:prSet presAssocID="{BAA98C1C-ADA8-4DAE-89D5-909CA84797DF}" presName="parentLeftMargin" presStyleLbl="node1" presStyleIdx="0" presStyleCnt="2"/>
      <dgm:spPr/>
    </dgm:pt>
    <dgm:pt modelId="{C3355625-D7C6-45E5-818A-322E08A9A883}" type="pres">
      <dgm:prSet presAssocID="{BAA98C1C-ADA8-4DAE-89D5-909CA84797DF}" presName="parentText" presStyleLbl="node1" presStyleIdx="0" presStyleCnt="2" custScaleX="123123">
        <dgm:presLayoutVars>
          <dgm:chMax val="0"/>
          <dgm:bulletEnabled val="1"/>
        </dgm:presLayoutVars>
      </dgm:prSet>
      <dgm:spPr/>
    </dgm:pt>
    <dgm:pt modelId="{CB244665-D4B5-464F-A269-151E274C09E8}" type="pres">
      <dgm:prSet presAssocID="{BAA98C1C-ADA8-4DAE-89D5-909CA84797DF}" presName="negativeSpace" presStyleCnt="0"/>
      <dgm:spPr/>
    </dgm:pt>
    <dgm:pt modelId="{CCA2F270-2DAF-49D5-859B-37F742393BE8}" type="pres">
      <dgm:prSet presAssocID="{BAA98C1C-ADA8-4DAE-89D5-909CA84797DF}" presName="childText" presStyleLbl="conFgAcc1" presStyleIdx="0" presStyleCnt="2">
        <dgm:presLayoutVars>
          <dgm:bulletEnabled val="1"/>
        </dgm:presLayoutVars>
      </dgm:prSet>
      <dgm:spPr/>
    </dgm:pt>
    <dgm:pt modelId="{243A0639-C8B8-49AA-847A-A8F0A9E50AE5}" type="pres">
      <dgm:prSet presAssocID="{7E6D02A0-7F77-4425-BBC1-AAB08E99AF0C}" presName="spaceBetweenRectangles" presStyleCnt="0"/>
      <dgm:spPr/>
    </dgm:pt>
    <dgm:pt modelId="{89829F7B-0B78-D041-9222-F704B5383F2A}" type="pres">
      <dgm:prSet presAssocID="{47D7989B-992B-D94D-8EA9-FAC31677C118}" presName="parentLin" presStyleCnt="0"/>
      <dgm:spPr/>
    </dgm:pt>
    <dgm:pt modelId="{401C50B5-7726-0441-B4AE-E52A26F7612B}" type="pres">
      <dgm:prSet presAssocID="{47D7989B-992B-D94D-8EA9-FAC31677C118}" presName="parentLeftMargin" presStyleLbl="node1" presStyleIdx="0" presStyleCnt="2"/>
      <dgm:spPr/>
    </dgm:pt>
    <dgm:pt modelId="{DE79D560-00DF-D644-BAF1-824F27905DFE}" type="pres">
      <dgm:prSet presAssocID="{47D7989B-992B-D94D-8EA9-FAC31677C118}" presName="parentText" presStyleLbl="node1" presStyleIdx="1" presStyleCnt="2" custScaleX="124362">
        <dgm:presLayoutVars>
          <dgm:chMax val="0"/>
          <dgm:bulletEnabled val="1"/>
        </dgm:presLayoutVars>
      </dgm:prSet>
      <dgm:spPr/>
    </dgm:pt>
    <dgm:pt modelId="{962C32DE-E521-1946-BD3A-D429BFB6F0B8}" type="pres">
      <dgm:prSet presAssocID="{47D7989B-992B-D94D-8EA9-FAC31677C118}" presName="negativeSpace" presStyleCnt="0"/>
      <dgm:spPr/>
    </dgm:pt>
    <dgm:pt modelId="{4B558205-038F-B940-92B7-BDCD02209419}" type="pres">
      <dgm:prSet presAssocID="{47D7989B-992B-D94D-8EA9-FAC31677C118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974DE5C-CD7A-4E76-BE85-42CF6AF2D949}" type="presOf" srcId="{153FC0BE-FF9E-4B19-9B4D-93B802DF8DBA}" destId="{B73C1F5C-719F-4B9C-9BAC-AAE7FE5025D5}" srcOrd="0" destOrd="0" presId="urn:microsoft.com/office/officeart/2005/8/layout/list1"/>
    <dgm:cxn modelId="{F9CAFC6B-28D5-8A40-8EC7-1A9115D849DA}" srcId="{153FC0BE-FF9E-4B19-9B4D-93B802DF8DBA}" destId="{47D7989B-992B-D94D-8EA9-FAC31677C118}" srcOrd="1" destOrd="0" parTransId="{6DC91277-F8C0-9F42-975B-730EA7A4D460}" sibTransId="{C5BA2B95-9F3D-C244-B5F3-0B2CF6A61F92}"/>
    <dgm:cxn modelId="{EBD3A453-B700-004A-BFDF-47C79CFC7DC5}" type="presOf" srcId="{47D7989B-992B-D94D-8EA9-FAC31677C118}" destId="{DE79D560-00DF-D644-BAF1-824F27905DFE}" srcOrd="1" destOrd="0" presId="urn:microsoft.com/office/officeart/2005/8/layout/list1"/>
    <dgm:cxn modelId="{0BD567B3-0950-5647-A589-DB2BA9506C84}" type="presOf" srcId="{BAA98C1C-ADA8-4DAE-89D5-909CA84797DF}" destId="{F7F50F84-FCF2-44CC-9BBE-0E2654C9ABD5}" srcOrd="0" destOrd="0" presId="urn:microsoft.com/office/officeart/2005/8/layout/list1"/>
    <dgm:cxn modelId="{CC06B2DB-99BD-324F-96DA-DA8B0A9ED0A4}" type="presOf" srcId="{BAA98C1C-ADA8-4DAE-89D5-909CA84797DF}" destId="{C3355625-D7C6-45E5-818A-322E08A9A883}" srcOrd="1" destOrd="0" presId="urn:microsoft.com/office/officeart/2005/8/layout/list1"/>
    <dgm:cxn modelId="{E2BD57E3-A2A5-4A79-BD07-256788C92369}" srcId="{153FC0BE-FF9E-4B19-9B4D-93B802DF8DBA}" destId="{BAA98C1C-ADA8-4DAE-89D5-909CA84797DF}" srcOrd="0" destOrd="0" parTransId="{1D2C13FD-4C52-433F-93BF-2D021271B830}" sibTransId="{7E6D02A0-7F77-4425-BBC1-AAB08E99AF0C}"/>
    <dgm:cxn modelId="{C9D412FB-E55F-0A45-A368-D758A1D73F5B}" type="presOf" srcId="{47D7989B-992B-D94D-8EA9-FAC31677C118}" destId="{401C50B5-7726-0441-B4AE-E52A26F7612B}" srcOrd="0" destOrd="0" presId="urn:microsoft.com/office/officeart/2005/8/layout/list1"/>
    <dgm:cxn modelId="{50EB0695-28F9-974F-95AC-73FC218F7A42}" type="presParOf" srcId="{B73C1F5C-719F-4B9C-9BAC-AAE7FE5025D5}" destId="{865BF83E-BFB7-4B79-A8F6-7CA0E64E58D6}" srcOrd="0" destOrd="0" presId="urn:microsoft.com/office/officeart/2005/8/layout/list1"/>
    <dgm:cxn modelId="{B7943617-4E4E-6C42-9DE3-2DEF1364D145}" type="presParOf" srcId="{865BF83E-BFB7-4B79-A8F6-7CA0E64E58D6}" destId="{F7F50F84-FCF2-44CC-9BBE-0E2654C9ABD5}" srcOrd="0" destOrd="0" presId="urn:microsoft.com/office/officeart/2005/8/layout/list1"/>
    <dgm:cxn modelId="{990C035F-FFFC-9A42-9B07-0D51345F695B}" type="presParOf" srcId="{865BF83E-BFB7-4B79-A8F6-7CA0E64E58D6}" destId="{C3355625-D7C6-45E5-818A-322E08A9A883}" srcOrd="1" destOrd="0" presId="urn:microsoft.com/office/officeart/2005/8/layout/list1"/>
    <dgm:cxn modelId="{9D0EBA6E-1A9D-B041-90F6-64C4FAEFFFBB}" type="presParOf" srcId="{B73C1F5C-719F-4B9C-9BAC-AAE7FE5025D5}" destId="{CB244665-D4B5-464F-A269-151E274C09E8}" srcOrd="1" destOrd="0" presId="urn:microsoft.com/office/officeart/2005/8/layout/list1"/>
    <dgm:cxn modelId="{E2B015E1-511E-0442-BC32-FA244942F19B}" type="presParOf" srcId="{B73C1F5C-719F-4B9C-9BAC-AAE7FE5025D5}" destId="{CCA2F270-2DAF-49D5-859B-37F742393BE8}" srcOrd="2" destOrd="0" presId="urn:microsoft.com/office/officeart/2005/8/layout/list1"/>
    <dgm:cxn modelId="{3D669F32-F10A-2648-847F-4722135CBBEF}" type="presParOf" srcId="{B73C1F5C-719F-4B9C-9BAC-AAE7FE5025D5}" destId="{243A0639-C8B8-49AA-847A-A8F0A9E50AE5}" srcOrd="3" destOrd="0" presId="urn:microsoft.com/office/officeart/2005/8/layout/list1"/>
    <dgm:cxn modelId="{EC47AAD2-B0B8-6A41-ADA6-77B0EE0E0FF9}" type="presParOf" srcId="{B73C1F5C-719F-4B9C-9BAC-AAE7FE5025D5}" destId="{89829F7B-0B78-D041-9222-F704B5383F2A}" srcOrd="4" destOrd="0" presId="urn:microsoft.com/office/officeart/2005/8/layout/list1"/>
    <dgm:cxn modelId="{552482B8-4D88-F949-9DAB-11C301EE9C16}" type="presParOf" srcId="{89829F7B-0B78-D041-9222-F704B5383F2A}" destId="{401C50B5-7726-0441-B4AE-E52A26F7612B}" srcOrd="0" destOrd="0" presId="urn:microsoft.com/office/officeart/2005/8/layout/list1"/>
    <dgm:cxn modelId="{BE75F52A-D83A-F345-8B33-043C275A7618}" type="presParOf" srcId="{89829F7B-0B78-D041-9222-F704B5383F2A}" destId="{DE79D560-00DF-D644-BAF1-824F27905DFE}" srcOrd="1" destOrd="0" presId="urn:microsoft.com/office/officeart/2005/8/layout/list1"/>
    <dgm:cxn modelId="{3FDE35EA-48EE-984D-B697-64FB37D33777}" type="presParOf" srcId="{B73C1F5C-719F-4B9C-9BAC-AAE7FE5025D5}" destId="{962C32DE-E521-1946-BD3A-D429BFB6F0B8}" srcOrd="5" destOrd="0" presId="urn:microsoft.com/office/officeart/2005/8/layout/list1"/>
    <dgm:cxn modelId="{11C33D19-9537-DB44-BC3D-D1B64840F9E1}" type="presParOf" srcId="{B73C1F5C-719F-4B9C-9BAC-AAE7FE5025D5}" destId="{4B558205-038F-B940-92B7-BDCD02209419}" srcOrd="6" destOrd="0" presId="urn:microsoft.com/office/officeart/2005/8/layout/list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3FC0BE-FF9E-4B19-9B4D-93B802DF8DBA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BAA98C1C-ADA8-4DAE-89D5-909CA84797DF}">
      <dgm:prSet phldrT="[Text]" custT="1"/>
      <dgm:spPr/>
      <dgm:t>
        <a:bodyPr/>
        <a:lstStyle/>
        <a:p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GAP RACIAL E ÉTNICO</a:t>
          </a:r>
        </a:p>
      </dgm:t>
    </dgm:pt>
    <dgm:pt modelId="{1D2C13FD-4C52-433F-93BF-2D021271B830}" type="par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7E6D02A0-7F77-4425-BBC1-AAB08E99AF0C}" type="sibTrans" cxnId="{E2BD57E3-A2A5-4A79-BD07-256788C92369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FA9F60FF-DB0A-4762-B7F4-4D3F722CE661}">
      <dgm:prSet phldrT="[Text]" custT="1"/>
      <dgm:spPr/>
      <dgm:t>
        <a:bodyPr/>
        <a:lstStyle/>
        <a:p>
          <a:r>
            <a:rPr lang="en-US" sz="1100" noProof="0" err="1">
              <a:latin typeface="Gotham Book" panose="02000603040000020004" pitchFamily="2" charset="0"/>
            </a:rPr>
            <a:t>Em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municípios</a:t>
          </a:r>
          <a:r>
            <a:rPr lang="en-US" sz="1100" noProof="0">
              <a:latin typeface="Gotham Book" panose="02000603040000020004" pitchFamily="2" charset="0"/>
            </a:rPr>
            <a:t> com </a:t>
          </a:r>
          <a:r>
            <a:rPr lang="en-US" sz="1100" noProof="0" err="1">
              <a:latin typeface="Gotham Book" panose="02000603040000020004" pitchFamily="2" charset="0"/>
            </a:rPr>
            <a:t>menos</a:t>
          </a:r>
          <a:r>
            <a:rPr lang="en-US" sz="1100" noProof="0">
              <a:latin typeface="Gotham Book" panose="02000603040000020004" pitchFamily="2" charset="0"/>
            </a:rPr>
            <a:t> de 50% de pop. </a:t>
          </a:r>
          <a:r>
            <a:rPr lang="en-US" sz="1100" noProof="0" err="1">
              <a:latin typeface="Gotham Book" panose="02000603040000020004" pitchFamily="2" charset="0"/>
            </a:rPr>
            <a:t>coberta</a:t>
          </a:r>
          <a:r>
            <a:rPr lang="en-US" sz="1100" noProof="0">
              <a:latin typeface="Gotham Book" panose="02000603040000020004" pitchFamily="2" charset="0"/>
            </a:rPr>
            <a:t>, 63,1% da pop. </a:t>
          </a:r>
          <a:r>
            <a:rPr lang="en-US" sz="1100" noProof="0" err="1">
              <a:latin typeface="Gotham Book" panose="02000603040000020004" pitchFamily="2" charset="0"/>
            </a:rPr>
            <a:t>preta</a:t>
          </a:r>
          <a:r>
            <a:rPr lang="en-US" sz="1100" noProof="0">
              <a:latin typeface="Gotham Book" panose="02000603040000020004" pitchFamily="2" charset="0"/>
            </a:rPr>
            <a:t>, </a:t>
          </a:r>
          <a:r>
            <a:rPr lang="en-US" sz="1100" noProof="0" err="1">
              <a:latin typeface="Gotham Book" panose="02000603040000020004" pitchFamily="2" charset="0"/>
            </a:rPr>
            <a:t>amarela</a:t>
          </a:r>
          <a:r>
            <a:rPr lang="en-US" sz="1100" noProof="0">
              <a:latin typeface="Gotham Book" panose="02000603040000020004" pitchFamily="2" charset="0"/>
            </a:rPr>
            <a:t>, </a:t>
          </a:r>
          <a:r>
            <a:rPr lang="en-US" sz="1100" noProof="0" err="1">
              <a:latin typeface="Gotham Book" panose="02000603040000020004" pitchFamily="2" charset="0"/>
            </a:rPr>
            <a:t>parda</a:t>
          </a:r>
          <a:r>
            <a:rPr lang="en-US" sz="1100" noProof="0">
              <a:latin typeface="Gotham Book" panose="02000603040000020004" pitchFamily="2" charset="0"/>
            </a:rPr>
            <a:t> e </a:t>
          </a:r>
          <a:r>
            <a:rPr lang="en-US" sz="1100" noProof="0" err="1">
              <a:latin typeface="Gotham Book" panose="02000603040000020004" pitchFamily="2" charset="0"/>
            </a:rPr>
            <a:t>indígena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não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possui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cobertura</a:t>
          </a:r>
          <a:r>
            <a:rPr lang="en-US" sz="1100" noProof="0">
              <a:latin typeface="Gotham Book" panose="02000603040000020004" pitchFamily="2" charset="0"/>
            </a:rPr>
            <a:t> de </a:t>
          </a:r>
          <a:r>
            <a:rPr lang="en-US" sz="1100" noProof="0" err="1">
              <a:latin typeface="Gotham Book" panose="02000603040000020004" pitchFamily="2" charset="0"/>
            </a:rPr>
            <a:t>banda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larga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fixa</a:t>
          </a:r>
          <a:r>
            <a:rPr lang="en-US" sz="1100" noProof="0">
              <a:latin typeface="Gotham Book" panose="02000603040000020004" pitchFamily="2" charset="0"/>
            </a:rPr>
            <a:t>, contra </a:t>
          </a:r>
          <a:r>
            <a:rPr lang="en-US" sz="1100" noProof="0" err="1">
              <a:latin typeface="Gotham Book" panose="02000603040000020004" pitchFamily="2" charset="0"/>
            </a:rPr>
            <a:t>apenas</a:t>
          </a:r>
          <a:r>
            <a:rPr lang="en-US" sz="1100" noProof="0">
              <a:latin typeface="Gotham Book" panose="02000603040000020004" pitchFamily="2" charset="0"/>
            </a:rPr>
            <a:t> 36,8% da pop. </a:t>
          </a:r>
          <a:r>
            <a:rPr lang="en-US" sz="1100" noProof="0" err="1">
              <a:latin typeface="Gotham Book" panose="02000603040000020004" pitchFamily="2" charset="0"/>
            </a:rPr>
            <a:t>branca</a:t>
          </a:r>
          <a:endParaRPr lang="pt" sz="1100" noProof="0">
            <a:latin typeface="Gotham Book" panose="02000603040000020004" pitchFamily="2" charset="0"/>
          </a:endParaRPr>
        </a:p>
      </dgm:t>
    </dgm:pt>
    <dgm:pt modelId="{97E71C19-D02E-487C-A03A-E8B49286CC6A}" type="parTrans" cxnId="{81D44120-0BCE-4553-B3C8-98DB64154651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AB0CD793-94BC-46CF-9100-3B6D8B937CF9}" type="sibTrans" cxnId="{81D44120-0BCE-4553-B3C8-98DB64154651}">
      <dgm:prSet/>
      <dgm:spPr/>
      <dgm:t>
        <a:bodyPr/>
        <a:lstStyle/>
        <a:p>
          <a:endParaRPr lang="pt-BR" sz="1100">
            <a:solidFill>
              <a:schemeClr val="accent5">
                <a:lumMod val="50000"/>
              </a:schemeClr>
            </a:solidFill>
            <a:latin typeface="Gotham Book" panose="02000603040000020004" pitchFamily="2" charset="0"/>
          </a:endParaRPr>
        </a:p>
      </dgm:t>
    </dgm:pt>
    <dgm:pt modelId="{47D7989B-992B-D94D-8EA9-FAC31677C118}">
      <dgm:prSet custT="1"/>
      <dgm:spPr/>
      <dgm:t>
        <a:bodyPr/>
        <a:lstStyle/>
        <a:p>
          <a:r>
            <a:rPr lang="pt" sz="1100" b="1" noProof="0">
              <a:latin typeface="Gotham Book" panose="02000603040000020004" pitchFamily="2" charset="0"/>
            </a:rPr>
            <a:t>GAP DE GÊNERO</a:t>
          </a:r>
        </a:p>
      </dgm:t>
    </dgm:pt>
    <dgm:pt modelId="{C5BA2B95-9F3D-C244-B5F3-0B2CF6A61F92}" type="sibTrans" cxnId="{F9CAFC6B-28D5-8A40-8EC7-1A9115D849DA}">
      <dgm:prSet/>
      <dgm:spPr/>
      <dgm:t>
        <a:bodyPr/>
        <a:lstStyle/>
        <a:p>
          <a:endParaRPr lang="en-US"/>
        </a:p>
      </dgm:t>
    </dgm:pt>
    <dgm:pt modelId="{6DC91277-F8C0-9F42-975B-730EA7A4D460}" type="parTrans" cxnId="{F9CAFC6B-28D5-8A40-8EC7-1A9115D849DA}">
      <dgm:prSet/>
      <dgm:spPr/>
      <dgm:t>
        <a:bodyPr/>
        <a:lstStyle/>
        <a:p>
          <a:endParaRPr lang="en-US"/>
        </a:p>
      </dgm:t>
    </dgm:pt>
    <dgm:pt modelId="{BF4FC8DE-75D5-BC44-A43E-B69B9A661C90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33% das </a:t>
          </a:r>
          <a:r>
            <a:rPr lang="pt" sz="1100" b="0" noProof="0" err="1">
              <a:latin typeface="Gotham Book" panose="02000603040000020004" pitchFamily="2" charset="0"/>
            </a:rPr>
            <a:t>MPMEs</a:t>
          </a:r>
          <a:r>
            <a:rPr lang="pt" sz="1100" b="0" noProof="0">
              <a:latin typeface="Gotham Book" panose="02000603040000020004" pitchFamily="2" charset="0"/>
            </a:rPr>
            <a:t> são lideradas por mulheres. Ainda, 2.5% das </a:t>
          </a:r>
          <a:r>
            <a:rPr lang="pt" sz="1100" b="0" noProof="0" err="1">
              <a:latin typeface="Gotham Book" panose="02000603040000020004" pitchFamily="2" charset="0"/>
            </a:rPr>
            <a:t>MPMEs</a:t>
          </a:r>
          <a:r>
            <a:rPr lang="pt" sz="1100" b="0" noProof="0">
              <a:latin typeface="Gotham Book" panose="02000603040000020004" pitchFamily="2" charset="0"/>
            </a:rPr>
            <a:t> lideradas por mulheres conseguem acessar crédito, contra 4.5% das lideradas por homens </a:t>
          </a:r>
        </a:p>
      </dgm:t>
    </dgm:pt>
    <dgm:pt modelId="{C4BE229C-737D-DB4C-A139-9587E44227BD}" type="sibTrans" cxnId="{15126A83-0B7C-2A45-806B-1DA072FB7C80}">
      <dgm:prSet/>
      <dgm:spPr/>
      <dgm:t>
        <a:bodyPr/>
        <a:lstStyle/>
        <a:p>
          <a:endParaRPr lang="en-US"/>
        </a:p>
      </dgm:t>
    </dgm:pt>
    <dgm:pt modelId="{7F424FF4-2D44-2844-88BC-0818BFB0C316}" type="parTrans" cxnId="{15126A83-0B7C-2A45-806B-1DA072FB7C80}">
      <dgm:prSet/>
      <dgm:spPr/>
      <dgm:t>
        <a:bodyPr/>
        <a:lstStyle/>
        <a:p>
          <a:endParaRPr lang="en-US"/>
        </a:p>
      </dgm:t>
    </dgm:pt>
    <dgm:pt modelId="{9BBC5128-E818-D141-A2D7-3E9AF27A0627}">
      <dgm:prSet phldrT="[Text]" custT="1"/>
      <dgm:spPr/>
      <dgm:t>
        <a:bodyPr/>
        <a:lstStyle/>
        <a:p>
          <a:r>
            <a:rPr lang="en-US" sz="1100" noProof="0">
              <a:latin typeface="Gotham Book" panose="02000603040000020004" pitchFamily="2" charset="0"/>
            </a:rPr>
            <a:t>68,4% da </a:t>
          </a:r>
          <a:r>
            <a:rPr lang="en-US" sz="1100" noProof="0" err="1">
              <a:latin typeface="Gotham Book" panose="02000603040000020004" pitchFamily="2" charset="0"/>
            </a:rPr>
            <a:t>comunidades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quilombolas</a:t>
          </a:r>
          <a:r>
            <a:rPr lang="en-US" sz="1100" noProof="0">
              <a:latin typeface="Gotham Book" panose="02000603040000020004" pitchFamily="2" charset="0"/>
            </a:rPr>
            <a:t>, e 87% das aldeias </a:t>
          </a:r>
          <a:r>
            <a:rPr lang="en-US" sz="1100" noProof="0" err="1">
              <a:latin typeface="Gotham Book" panose="02000603040000020004" pitchFamily="2" charset="0"/>
            </a:rPr>
            <a:t>indígenas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não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possuem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cobertura</a:t>
          </a:r>
          <a:r>
            <a:rPr lang="en-US" sz="1100" noProof="0">
              <a:latin typeface="Gotham Book" panose="02000603040000020004" pitchFamily="2" charset="0"/>
            </a:rPr>
            <a:t> de </a:t>
          </a:r>
          <a:r>
            <a:rPr lang="en-US" sz="1100" noProof="0" err="1">
              <a:latin typeface="Gotham Book" panose="02000603040000020004" pitchFamily="2" charset="0"/>
            </a:rPr>
            <a:t>banda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larga</a:t>
          </a:r>
          <a:r>
            <a:rPr lang="en-US" sz="1100" noProof="0">
              <a:latin typeface="Gotham Book" panose="02000603040000020004" pitchFamily="2" charset="0"/>
            </a:rPr>
            <a:t> </a:t>
          </a:r>
          <a:r>
            <a:rPr lang="en-US" sz="1100" noProof="0" err="1">
              <a:latin typeface="Gotham Book" panose="02000603040000020004" pitchFamily="2" charset="0"/>
            </a:rPr>
            <a:t>fixa</a:t>
          </a:r>
          <a:endParaRPr lang="pt" sz="1100" noProof="0">
            <a:latin typeface="Gotham Book" panose="02000603040000020004" pitchFamily="2" charset="0"/>
          </a:endParaRPr>
        </a:p>
      </dgm:t>
    </dgm:pt>
    <dgm:pt modelId="{E5D43CF6-5387-3847-93AD-DDBBC4298C43}" type="parTrans" cxnId="{42FD88BA-B7B4-2344-B607-66DF0A7BD9B7}">
      <dgm:prSet/>
      <dgm:spPr/>
      <dgm:t>
        <a:bodyPr/>
        <a:lstStyle/>
        <a:p>
          <a:endParaRPr lang="en-US"/>
        </a:p>
      </dgm:t>
    </dgm:pt>
    <dgm:pt modelId="{28793FD3-9BC2-3F4F-BB3F-8D10C3238F1C}" type="sibTrans" cxnId="{42FD88BA-B7B4-2344-B607-66DF0A7BD9B7}">
      <dgm:prSet/>
      <dgm:spPr/>
      <dgm:t>
        <a:bodyPr/>
        <a:lstStyle/>
        <a:p>
          <a:endParaRPr lang="en-US"/>
        </a:p>
      </dgm:t>
    </dgm:pt>
    <dgm:pt modelId="{81AC6F73-ECED-CC41-B9B4-AFDEBCD43513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Não existem dados setoriais desagregados por gênero que permitam diagnosticar a situação entre os ISPs.</a:t>
          </a:r>
        </a:p>
      </dgm:t>
    </dgm:pt>
    <dgm:pt modelId="{2F5C5D98-8F10-FA44-962A-23F70935DD00}" type="parTrans" cxnId="{48CC42C5-F0A8-7344-A3F4-C3B238957CA7}">
      <dgm:prSet/>
      <dgm:spPr/>
      <dgm:t>
        <a:bodyPr/>
        <a:lstStyle/>
        <a:p>
          <a:endParaRPr lang="en-US"/>
        </a:p>
      </dgm:t>
    </dgm:pt>
    <dgm:pt modelId="{245587E9-DBCF-1F4C-AA91-468DB807152A}" type="sibTrans" cxnId="{48CC42C5-F0A8-7344-A3F4-C3B238957CA7}">
      <dgm:prSet/>
      <dgm:spPr/>
      <dgm:t>
        <a:bodyPr/>
        <a:lstStyle/>
        <a:p>
          <a:endParaRPr lang="en-US"/>
        </a:p>
      </dgm:t>
    </dgm:pt>
    <dgm:pt modelId="{92514228-83B9-2F49-9C8F-D8FDB59F9DDB}">
      <dgm:prSet custT="1"/>
      <dgm:spPr/>
      <dgm:t>
        <a:bodyPr/>
        <a:lstStyle/>
        <a:p>
          <a:r>
            <a:rPr lang="pt" sz="1100" b="1" noProof="0">
              <a:latin typeface="Gotham Book" panose="02000603040000020004" pitchFamily="2" charset="0"/>
            </a:rPr>
            <a:t>ESG</a:t>
          </a:r>
        </a:p>
      </dgm:t>
    </dgm:pt>
    <dgm:pt modelId="{9A64D418-0F6D-6F43-B0E7-EB3840F10C2D}" type="parTrans" cxnId="{CECD8699-1C7C-0344-B128-B662EFAA81E2}">
      <dgm:prSet/>
      <dgm:spPr/>
      <dgm:t>
        <a:bodyPr/>
        <a:lstStyle/>
        <a:p>
          <a:endParaRPr lang="en-US"/>
        </a:p>
      </dgm:t>
    </dgm:pt>
    <dgm:pt modelId="{A388879F-2E4A-AE49-BAD9-DE7DF15693F8}" type="sibTrans" cxnId="{CECD8699-1C7C-0344-B128-B662EFAA81E2}">
      <dgm:prSet/>
      <dgm:spPr/>
      <dgm:t>
        <a:bodyPr/>
        <a:lstStyle/>
        <a:p>
          <a:endParaRPr lang="en-US"/>
        </a:p>
      </dgm:t>
    </dgm:pt>
    <dgm:pt modelId="{9F9C8DB6-1214-B246-BC75-697946B71A59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A promoção do acesso a internet está alinhada com a agenda climática</a:t>
          </a:r>
        </a:p>
      </dgm:t>
    </dgm:pt>
    <dgm:pt modelId="{2B79AC59-55AF-AE4F-8BD9-A8A45595E1A3}" type="parTrans" cxnId="{6564F6FA-0551-204D-9D66-F14804D07CBF}">
      <dgm:prSet/>
      <dgm:spPr/>
      <dgm:t>
        <a:bodyPr/>
        <a:lstStyle/>
        <a:p>
          <a:endParaRPr lang="en-US"/>
        </a:p>
      </dgm:t>
    </dgm:pt>
    <dgm:pt modelId="{179D4C95-EBCD-6747-BC94-C4127A015026}" type="sibTrans" cxnId="{6564F6FA-0551-204D-9D66-F14804D07CBF}">
      <dgm:prSet/>
      <dgm:spPr/>
      <dgm:t>
        <a:bodyPr/>
        <a:lstStyle/>
        <a:p>
          <a:endParaRPr lang="en-US"/>
        </a:p>
      </dgm:t>
    </dgm:pt>
    <dgm:pt modelId="{FE3A72BD-3756-0C41-AC81-788337D5808A}">
      <dgm:prSet custT="1"/>
      <dgm:spPr/>
      <dgm:t>
        <a:bodyPr/>
        <a:lstStyle/>
        <a:p>
          <a:r>
            <a:rPr lang="pt" sz="1100" b="0" noProof="0">
              <a:latin typeface="Gotham Book" panose="02000603040000020004" pitchFamily="2" charset="0"/>
            </a:rPr>
            <a:t>Grande potencial de redução de emissões de CO2, e consumo de água e óleo em diversos setores da economia*</a:t>
          </a:r>
        </a:p>
      </dgm:t>
    </dgm:pt>
    <dgm:pt modelId="{D9962C2D-0886-7E4B-BBAC-44133186EE6B}" type="parTrans" cxnId="{6B6B2357-4243-5D4B-AE9E-56292AF07BAE}">
      <dgm:prSet/>
      <dgm:spPr/>
      <dgm:t>
        <a:bodyPr/>
        <a:lstStyle/>
        <a:p>
          <a:endParaRPr lang="en-US"/>
        </a:p>
      </dgm:t>
    </dgm:pt>
    <dgm:pt modelId="{A03CF78B-C63E-B245-9AFB-1632821F517B}" type="sibTrans" cxnId="{6B6B2357-4243-5D4B-AE9E-56292AF07BAE}">
      <dgm:prSet/>
      <dgm:spPr/>
      <dgm:t>
        <a:bodyPr/>
        <a:lstStyle/>
        <a:p>
          <a:endParaRPr lang="en-US"/>
        </a:p>
      </dgm:t>
    </dgm:pt>
    <dgm:pt modelId="{B73C1F5C-719F-4B9C-9BAC-AAE7FE5025D5}" type="pres">
      <dgm:prSet presAssocID="{153FC0BE-FF9E-4B19-9B4D-93B802DF8DBA}" presName="linear" presStyleCnt="0">
        <dgm:presLayoutVars>
          <dgm:dir/>
          <dgm:animLvl val="lvl"/>
          <dgm:resizeHandles val="exact"/>
        </dgm:presLayoutVars>
      </dgm:prSet>
      <dgm:spPr/>
    </dgm:pt>
    <dgm:pt modelId="{865BF83E-BFB7-4B79-A8F6-7CA0E64E58D6}" type="pres">
      <dgm:prSet presAssocID="{BAA98C1C-ADA8-4DAE-89D5-909CA84797DF}" presName="parentLin" presStyleCnt="0"/>
      <dgm:spPr/>
    </dgm:pt>
    <dgm:pt modelId="{F7F50F84-FCF2-44CC-9BBE-0E2654C9ABD5}" type="pres">
      <dgm:prSet presAssocID="{BAA98C1C-ADA8-4DAE-89D5-909CA84797DF}" presName="parentLeftMargin" presStyleLbl="node1" presStyleIdx="0" presStyleCnt="3"/>
      <dgm:spPr/>
    </dgm:pt>
    <dgm:pt modelId="{C3355625-D7C6-45E5-818A-322E08A9A883}" type="pres">
      <dgm:prSet presAssocID="{BAA98C1C-ADA8-4DAE-89D5-909CA84797D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B244665-D4B5-464F-A269-151E274C09E8}" type="pres">
      <dgm:prSet presAssocID="{BAA98C1C-ADA8-4DAE-89D5-909CA84797DF}" presName="negativeSpace" presStyleCnt="0"/>
      <dgm:spPr/>
    </dgm:pt>
    <dgm:pt modelId="{CCA2F270-2DAF-49D5-859B-37F742393BE8}" type="pres">
      <dgm:prSet presAssocID="{BAA98C1C-ADA8-4DAE-89D5-909CA84797DF}" presName="childText" presStyleLbl="conFgAcc1" presStyleIdx="0" presStyleCnt="3">
        <dgm:presLayoutVars>
          <dgm:bulletEnabled val="1"/>
        </dgm:presLayoutVars>
      </dgm:prSet>
      <dgm:spPr/>
    </dgm:pt>
    <dgm:pt modelId="{243A0639-C8B8-49AA-847A-A8F0A9E50AE5}" type="pres">
      <dgm:prSet presAssocID="{7E6D02A0-7F77-4425-BBC1-AAB08E99AF0C}" presName="spaceBetweenRectangles" presStyleCnt="0"/>
      <dgm:spPr/>
    </dgm:pt>
    <dgm:pt modelId="{89829F7B-0B78-D041-9222-F704B5383F2A}" type="pres">
      <dgm:prSet presAssocID="{47D7989B-992B-D94D-8EA9-FAC31677C118}" presName="parentLin" presStyleCnt="0"/>
      <dgm:spPr/>
    </dgm:pt>
    <dgm:pt modelId="{401C50B5-7726-0441-B4AE-E52A26F7612B}" type="pres">
      <dgm:prSet presAssocID="{47D7989B-992B-D94D-8EA9-FAC31677C118}" presName="parentLeftMargin" presStyleLbl="node1" presStyleIdx="0" presStyleCnt="3"/>
      <dgm:spPr/>
    </dgm:pt>
    <dgm:pt modelId="{DE79D560-00DF-D644-BAF1-824F27905DFE}" type="pres">
      <dgm:prSet presAssocID="{47D7989B-992B-D94D-8EA9-FAC31677C11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62C32DE-E521-1946-BD3A-D429BFB6F0B8}" type="pres">
      <dgm:prSet presAssocID="{47D7989B-992B-D94D-8EA9-FAC31677C118}" presName="negativeSpace" presStyleCnt="0"/>
      <dgm:spPr/>
    </dgm:pt>
    <dgm:pt modelId="{4B558205-038F-B940-92B7-BDCD02209419}" type="pres">
      <dgm:prSet presAssocID="{47D7989B-992B-D94D-8EA9-FAC31677C118}" presName="childText" presStyleLbl="conFgAcc1" presStyleIdx="1" presStyleCnt="3">
        <dgm:presLayoutVars>
          <dgm:bulletEnabled val="1"/>
        </dgm:presLayoutVars>
      </dgm:prSet>
      <dgm:spPr/>
    </dgm:pt>
    <dgm:pt modelId="{44E20351-2EF8-8B41-A29C-F81DAB15B7DF}" type="pres">
      <dgm:prSet presAssocID="{C5BA2B95-9F3D-C244-B5F3-0B2CF6A61F92}" presName="spaceBetweenRectangles" presStyleCnt="0"/>
      <dgm:spPr/>
    </dgm:pt>
    <dgm:pt modelId="{224E2820-1CF3-BD4D-B7E7-3A7D325890DF}" type="pres">
      <dgm:prSet presAssocID="{92514228-83B9-2F49-9C8F-D8FDB59F9DDB}" presName="parentLin" presStyleCnt="0"/>
      <dgm:spPr/>
    </dgm:pt>
    <dgm:pt modelId="{C78261AA-47E1-5243-A357-AFAC829AE782}" type="pres">
      <dgm:prSet presAssocID="{92514228-83B9-2F49-9C8F-D8FDB59F9DDB}" presName="parentLeftMargin" presStyleLbl="node1" presStyleIdx="1" presStyleCnt="3"/>
      <dgm:spPr/>
    </dgm:pt>
    <dgm:pt modelId="{5A69316A-0E8B-E14A-A802-DD9B458D29DA}" type="pres">
      <dgm:prSet presAssocID="{92514228-83B9-2F49-9C8F-D8FDB59F9DD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7FCDC46-4D34-2F44-AC5B-E9C15D227FE8}" type="pres">
      <dgm:prSet presAssocID="{92514228-83B9-2F49-9C8F-D8FDB59F9DDB}" presName="negativeSpace" presStyleCnt="0"/>
      <dgm:spPr/>
    </dgm:pt>
    <dgm:pt modelId="{31D521DD-7055-E546-8E4F-5D6D6A765A87}" type="pres">
      <dgm:prSet presAssocID="{92514228-83B9-2F49-9C8F-D8FDB59F9DD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683B50A-BEBE-A347-98FE-B30A03D16A37}" type="presOf" srcId="{FA9F60FF-DB0A-4762-B7F4-4D3F722CE661}" destId="{CCA2F270-2DAF-49D5-859B-37F742393BE8}" srcOrd="0" destOrd="0" presId="urn:microsoft.com/office/officeart/2005/8/layout/list1"/>
    <dgm:cxn modelId="{81D44120-0BCE-4553-B3C8-98DB64154651}" srcId="{BAA98C1C-ADA8-4DAE-89D5-909CA84797DF}" destId="{FA9F60FF-DB0A-4762-B7F4-4D3F722CE661}" srcOrd="0" destOrd="0" parTransId="{97E71C19-D02E-487C-A03A-E8B49286CC6A}" sibTransId="{AB0CD793-94BC-46CF-9100-3B6D8B937CF9}"/>
    <dgm:cxn modelId="{C974DE5C-CD7A-4E76-BE85-42CF6AF2D949}" type="presOf" srcId="{153FC0BE-FF9E-4B19-9B4D-93B802DF8DBA}" destId="{B73C1F5C-719F-4B9C-9BAC-AAE7FE5025D5}" srcOrd="0" destOrd="0" presId="urn:microsoft.com/office/officeart/2005/8/layout/list1"/>
    <dgm:cxn modelId="{B4ACBF64-0DEF-B542-B0A7-9119CFBBE9C7}" type="presOf" srcId="{BF4FC8DE-75D5-BC44-A43E-B69B9A661C90}" destId="{4B558205-038F-B940-92B7-BDCD02209419}" srcOrd="0" destOrd="0" presId="urn:microsoft.com/office/officeart/2005/8/layout/list1"/>
    <dgm:cxn modelId="{F9CAFC6B-28D5-8A40-8EC7-1A9115D849DA}" srcId="{153FC0BE-FF9E-4B19-9B4D-93B802DF8DBA}" destId="{47D7989B-992B-D94D-8EA9-FAC31677C118}" srcOrd="1" destOrd="0" parTransId="{6DC91277-F8C0-9F42-975B-730EA7A4D460}" sibTransId="{C5BA2B95-9F3D-C244-B5F3-0B2CF6A61F92}"/>
    <dgm:cxn modelId="{362D9B71-7677-5A4D-BAD4-2DFE1B89D97A}" type="presOf" srcId="{9BBC5128-E818-D141-A2D7-3E9AF27A0627}" destId="{CCA2F270-2DAF-49D5-859B-37F742393BE8}" srcOrd="0" destOrd="1" presId="urn:microsoft.com/office/officeart/2005/8/layout/list1"/>
    <dgm:cxn modelId="{EBD3A453-B700-004A-BFDF-47C79CFC7DC5}" type="presOf" srcId="{47D7989B-992B-D94D-8EA9-FAC31677C118}" destId="{DE79D560-00DF-D644-BAF1-824F27905DFE}" srcOrd="1" destOrd="0" presId="urn:microsoft.com/office/officeart/2005/8/layout/list1"/>
    <dgm:cxn modelId="{6B6B2357-4243-5D4B-AE9E-56292AF07BAE}" srcId="{92514228-83B9-2F49-9C8F-D8FDB59F9DDB}" destId="{FE3A72BD-3756-0C41-AC81-788337D5808A}" srcOrd="1" destOrd="0" parTransId="{D9962C2D-0886-7E4B-BBAC-44133186EE6B}" sibTransId="{A03CF78B-C63E-B245-9AFB-1632821F517B}"/>
    <dgm:cxn modelId="{8A818A5A-1148-0246-BC22-529F029E00AB}" type="presOf" srcId="{9F9C8DB6-1214-B246-BC75-697946B71A59}" destId="{31D521DD-7055-E546-8E4F-5D6D6A765A87}" srcOrd="0" destOrd="0" presId="urn:microsoft.com/office/officeart/2005/8/layout/list1"/>
    <dgm:cxn modelId="{7BD48D80-2EFB-4149-B8CE-0F259C2DBEE4}" type="presOf" srcId="{81AC6F73-ECED-CC41-B9B4-AFDEBCD43513}" destId="{4B558205-038F-B940-92B7-BDCD02209419}" srcOrd="0" destOrd="1" presId="urn:microsoft.com/office/officeart/2005/8/layout/list1"/>
    <dgm:cxn modelId="{15126A83-0B7C-2A45-806B-1DA072FB7C80}" srcId="{47D7989B-992B-D94D-8EA9-FAC31677C118}" destId="{BF4FC8DE-75D5-BC44-A43E-B69B9A661C90}" srcOrd="0" destOrd="0" parTransId="{7F424FF4-2D44-2844-88BC-0818BFB0C316}" sibTransId="{C4BE229C-737D-DB4C-A139-9587E44227BD}"/>
    <dgm:cxn modelId="{CECD8699-1C7C-0344-B128-B662EFAA81E2}" srcId="{153FC0BE-FF9E-4B19-9B4D-93B802DF8DBA}" destId="{92514228-83B9-2F49-9C8F-D8FDB59F9DDB}" srcOrd="2" destOrd="0" parTransId="{9A64D418-0F6D-6F43-B0E7-EB3840F10C2D}" sibTransId="{A388879F-2E4A-AE49-BAD9-DE7DF15693F8}"/>
    <dgm:cxn modelId="{D8015D9F-38D5-E647-8F20-3928FC174E3A}" type="presOf" srcId="{FE3A72BD-3756-0C41-AC81-788337D5808A}" destId="{31D521DD-7055-E546-8E4F-5D6D6A765A87}" srcOrd="0" destOrd="1" presId="urn:microsoft.com/office/officeart/2005/8/layout/list1"/>
    <dgm:cxn modelId="{0BD567B3-0950-5647-A589-DB2BA9506C84}" type="presOf" srcId="{BAA98C1C-ADA8-4DAE-89D5-909CA84797DF}" destId="{F7F50F84-FCF2-44CC-9BBE-0E2654C9ABD5}" srcOrd="0" destOrd="0" presId="urn:microsoft.com/office/officeart/2005/8/layout/list1"/>
    <dgm:cxn modelId="{42FD88BA-B7B4-2344-B607-66DF0A7BD9B7}" srcId="{BAA98C1C-ADA8-4DAE-89D5-909CA84797DF}" destId="{9BBC5128-E818-D141-A2D7-3E9AF27A0627}" srcOrd="1" destOrd="0" parTransId="{E5D43CF6-5387-3847-93AD-DDBBC4298C43}" sibTransId="{28793FD3-9BC2-3F4F-BB3F-8D10C3238F1C}"/>
    <dgm:cxn modelId="{48CC42C5-F0A8-7344-A3F4-C3B238957CA7}" srcId="{47D7989B-992B-D94D-8EA9-FAC31677C118}" destId="{81AC6F73-ECED-CC41-B9B4-AFDEBCD43513}" srcOrd="1" destOrd="0" parTransId="{2F5C5D98-8F10-FA44-962A-23F70935DD00}" sibTransId="{245587E9-DBCF-1F4C-AA91-468DB807152A}"/>
    <dgm:cxn modelId="{CC06B2DB-99BD-324F-96DA-DA8B0A9ED0A4}" type="presOf" srcId="{BAA98C1C-ADA8-4DAE-89D5-909CA84797DF}" destId="{C3355625-D7C6-45E5-818A-322E08A9A883}" srcOrd="1" destOrd="0" presId="urn:microsoft.com/office/officeart/2005/8/layout/list1"/>
    <dgm:cxn modelId="{E2BD57E3-A2A5-4A79-BD07-256788C92369}" srcId="{153FC0BE-FF9E-4B19-9B4D-93B802DF8DBA}" destId="{BAA98C1C-ADA8-4DAE-89D5-909CA84797DF}" srcOrd="0" destOrd="0" parTransId="{1D2C13FD-4C52-433F-93BF-2D021271B830}" sibTransId="{7E6D02A0-7F77-4425-BBC1-AAB08E99AF0C}"/>
    <dgm:cxn modelId="{5C6FFBF7-093F-5B41-BCED-D23157C5D4E5}" type="presOf" srcId="{92514228-83B9-2F49-9C8F-D8FDB59F9DDB}" destId="{C78261AA-47E1-5243-A357-AFAC829AE782}" srcOrd="0" destOrd="0" presId="urn:microsoft.com/office/officeart/2005/8/layout/list1"/>
    <dgm:cxn modelId="{6564F6FA-0551-204D-9D66-F14804D07CBF}" srcId="{92514228-83B9-2F49-9C8F-D8FDB59F9DDB}" destId="{9F9C8DB6-1214-B246-BC75-697946B71A59}" srcOrd="0" destOrd="0" parTransId="{2B79AC59-55AF-AE4F-8BD9-A8A45595E1A3}" sibTransId="{179D4C95-EBCD-6747-BC94-C4127A015026}"/>
    <dgm:cxn modelId="{F7A1FFFA-3E23-E14F-8241-6A82E668E08B}" type="presOf" srcId="{92514228-83B9-2F49-9C8F-D8FDB59F9DDB}" destId="{5A69316A-0E8B-E14A-A802-DD9B458D29DA}" srcOrd="1" destOrd="0" presId="urn:microsoft.com/office/officeart/2005/8/layout/list1"/>
    <dgm:cxn modelId="{C9D412FB-E55F-0A45-A368-D758A1D73F5B}" type="presOf" srcId="{47D7989B-992B-D94D-8EA9-FAC31677C118}" destId="{401C50B5-7726-0441-B4AE-E52A26F7612B}" srcOrd="0" destOrd="0" presId="urn:microsoft.com/office/officeart/2005/8/layout/list1"/>
    <dgm:cxn modelId="{50EB0695-28F9-974F-95AC-73FC218F7A42}" type="presParOf" srcId="{B73C1F5C-719F-4B9C-9BAC-AAE7FE5025D5}" destId="{865BF83E-BFB7-4B79-A8F6-7CA0E64E58D6}" srcOrd="0" destOrd="0" presId="urn:microsoft.com/office/officeart/2005/8/layout/list1"/>
    <dgm:cxn modelId="{B7943617-4E4E-6C42-9DE3-2DEF1364D145}" type="presParOf" srcId="{865BF83E-BFB7-4B79-A8F6-7CA0E64E58D6}" destId="{F7F50F84-FCF2-44CC-9BBE-0E2654C9ABD5}" srcOrd="0" destOrd="0" presId="urn:microsoft.com/office/officeart/2005/8/layout/list1"/>
    <dgm:cxn modelId="{990C035F-FFFC-9A42-9B07-0D51345F695B}" type="presParOf" srcId="{865BF83E-BFB7-4B79-A8F6-7CA0E64E58D6}" destId="{C3355625-D7C6-45E5-818A-322E08A9A883}" srcOrd="1" destOrd="0" presId="urn:microsoft.com/office/officeart/2005/8/layout/list1"/>
    <dgm:cxn modelId="{9D0EBA6E-1A9D-B041-90F6-64C4FAEFFFBB}" type="presParOf" srcId="{B73C1F5C-719F-4B9C-9BAC-AAE7FE5025D5}" destId="{CB244665-D4B5-464F-A269-151E274C09E8}" srcOrd="1" destOrd="0" presId="urn:microsoft.com/office/officeart/2005/8/layout/list1"/>
    <dgm:cxn modelId="{E2B015E1-511E-0442-BC32-FA244942F19B}" type="presParOf" srcId="{B73C1F5C-719F-4B9C-9BAC-AAE7FE5025D5}" destId="{CCA2F270-2DAF-49D5-859B-37F742393BE8}" srcOrd="2" destOrd="0" presId="urn:microsoft.com/office/officeart/2005/8/layout/list1"/>
    <dgm:cxn modelId="{3D669F32-F10A-2648-847F-4722135CBBEF}" type="presParOf" srcId="{B73C1F5C-719F-4B9C-9BAC-AAE7FE5025D5}" destId="{243A0639-C8B8-49AA-847A-A8F0A9E50AE5}" srcOrd="3" destOrd="0" presId="urn:microsoft.com/office/officeart/2005/8/layout/list1"/>
    <dgm:cxn modelId="{EC47AAD2-B0B8-6A41-ADA6-77B0EE0E0FF9}" type="presParOf" srcId="{B73C1F5C-719F-4B9C-9BAC-AAE7FE5025D5}" destId="{89829F7B-0B78-D041-9222-F704B5383F2A}" srcOrd="4" destOrd="0" presId="urn:microsoft.com/office/officeart/2005/8/layout/list1"/>
    <dgm:cxn modelId="{552482B8-4D88-F949-9DAB-11C301EE9C16}" type="presParOf" srcId="{89829F7B-0B78-D041-9222-F704B5383F2A}" destId="{401C50B5-7726-0441-B4AE-E52A26F7612B}" srcOrd="0" destOrd="0" presId="urn:microsoft.com/office/officeart/2005/8/layout/list1"/>
    <dgm:cxn modelId="{BE75F52A-D83A-F345-8B33-043C275A7618}" type="presParOf" srcId="{89829F7B-0B78-D041-9222-F704B5383F2A}" destId="{DE79D560-00DF-D644-BAF1-824F27905DFE}" srcOrd="1" destOrd="0" presId="urn:microsoft.com/office/officeart/2005/8/layout/list1"/>
    <dgm:cxn modelId="{3FDE35EA-48EE-984D-B697-64FB37D33777}" type="presParOf" srcId="{B73C1F5C-719F-4B9C-9BAC-AAE7FE5025D5}" destId="{962C32DE-E521-1946-BD3A-D429BFB6F0B8}" srcOrd="5" destOrd="0" presId="urn:microsoft.com/office/officeart/2005/8/layout/list1"/>
    <dgm:cxn modelId="{11C33D19-9537-DB44-BC3D-D1B64840F9E1}" type="presParOf" srcId="{B73C1F5C-719F-4B9C-9BAC-AAE7FE5025D5}" destId="{4B558205-038F-B940-92B7-BDCD02209419}" srcOrd="6" destOrd="0" presId="urn:microsoft.com/office/officeart/2005/8/layout/list1"/>
    <dgm:cxn modelId="{8901A65B-CF0B-4848-AECE-C3AC09EA81F8}" type="presParOf" srcId="{B73C1F5C-719F-4B9C-9BAC-AAE7FE5025D5}" destId="{44E20351-2EF8-8B41-A29C-F81DAB15B7DF}" srcOrd="7" destOrd="0" presId="urn:microsoft.com/office/officeart/2005/8/layout/list1"/>
    <dgm:cxn modelId="{165E3658-A962-B446-B79D-565525599671}" type="presParOf" srcId="{B73C1F5C-719F-4B9C-9BAC-AAE7FE5025D5}" destId="{224E2820-1CF3-BD4D-B7E7-3A7D325890DF}" srcOrd="8" destOrd="0" presId="urn:microsoft.com/office/officeart/2005/8/layout/list1"/>
    <dgm:cxn modelId="{D0330FDB-2662-734C-B2FB-80F7742B8086}" type="presParOf" srcId="{224E2820-1CF3-BD4D-B7E7-3A7D325890DF}" destId="{C78261AA-47E1-5243-A357-AFAC829AE782}" srcOrd="0" destOrd="0" presId="urn:microsoft.com/office/officeart/2005/8/layout/list1"/>
    <dgm:cxn modelId="{7A7AF908-534E-FF48-893C-ABCBDB47C46F}" type="presParOf" srcId="{224E2820-1CF3-BD4D-B7E7-3A7D325890DF}" destId="{5A69316A-0E8B-E14A-A802-DD9B458D29DA}" srcOrd="1" destOrd="0" presId="urn:microsoft.com/office/officeart/2005/8/layout/list1"/>
    <dgm:cxn modelId="{EDE9FC13-7543-C045-B78A-5CBCFFA64828}" type="presParOf" srcId="{B73C1F5C-719F-4B9C-9BAC-AAE7FE5025D5}" destId="{07FCDC46-4D34-2F44-AC5B-E9C15D227FE8}" srcOrd="9" destOrd="0" presId="urn:microsoft.com/office/officeart/2005/8/layout/list1"/>
    <dgm:cxn modelId="{2F089144-CADA-EC43-ACC7-2F8D258C0A52}" type="presParOf" srcId="{B73C1F5C-719F-4B9C-9BAC-AAE7FE5025D5}" destId="{31D521DD-7055-E546-8E4F-5D6D6A765A87}" srcOrd="10" destOrd="0" presId="urn:microsoft.com/office/officeart/2005/8/layout/list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A673E1-591D-1144-8A45-D692541C8295}" type="doc">
      <dgm:prSet loTypeId="urn:microsoft.com/office/officeart/2005/8/layout/vList3" loCatId="" qsTypeId="urn:microsoft.com/office/officeart/2005/8/quickstyle/simple1" qsCatId="simple" csTypeId="urn:microsoft.com/office/officeart/2005/8/colors/accent1_1" csCatId="accent1" phldr="1"/>
      <dgm:spPr/>
    </dgm:pt>
    <dgm:pt modelId="{82146B40-799C-F249-87AF-EE88CDB6C39C}">
      <dgm:prSet custT="1"/>
      <dgm:spPr/>
      <dgm:t>
        <a:bodyPr/>
        <a:lstStyle/>
        <a:p>
          <a:pPr algn="l"/>
          <a:r>
            <a:rPr lang="pt-BR" sz="1100" b="1" dirty="0">
              <a:solidFill>
                <a:srgbClr val="004E70"/>
              </a:solidFill>
              <a:latin typeface="arial" panose="020B0604020202020204" pitchFamily="34" charset="0"/>
            </a:rPr>
            <a:t>FUST - ACESSA CRÉDITO TELECOM</a:t>
          </a:r>
        </a:p>
        <a:p>
          <a:pPr algn="l"/>
          <a:r>
            <a:rPr lang="pt-BR" sz="1100" dirty="0">
              <a:solidFill>
                <a:srgbClr val="004E70"/>
              </a:solidFill>
              <a:latin typeface="arial" panose="020B0604020202020204" pitchFamily="34" charset="0"/>
            </a:rPr>
            <a:t>Instrumentos financeiros inovadores para viabilizar o acesso ao crédito para pequenos ISPs em municípios &lt;30k habitantes</a:t>
          </a:r>
        </a:p>
      </dgm:t>
    </dgm:pt>
    <dgm:pt modelId="{3942DEBB-F4C3-3B49-A06A-1DDF3F7BDEA8}" type="parTrans" cxnId="{A0E9B911-BFAE-2B42-8116-AD3240FD696B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47322AF9-176C-D54D-A3A4-BA615575F40B}" type="sibTrans" cxnId="{A0E9B911-BFAE-2B42-8116-AD3240FD696B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F548175C-CAD4-5B4C-AFB3-BFA2439E3A44}">
      <dgm:prSet custT="1"/>
      <dgm:spPr/>
      <dgm:t>
        <a:bodyPr/>
        <a:lstStyle/>
        <a:p>
          <a:pPr algn="l"/>
          <a:r>
            <a:rPr lang="pt-BR" sz="1200" b="1" dirty="0">
              <a:solidFill>
                <a:srgbClr val="004E70"/>
              </a:solidFill>
              <a:latin typeface="arial" panose="020B0604020202020204" pitchFamily="34" charset="0"/>
            </a:rPr>
            <a:t>BB AMAZÔNIA</a:t>
          </a:r>
        </a:p>
        <a:p>
          <a:pPr algn="l"/>
          <a:r>
            <a:rPr lang="pt-BR" sz="1200" dirty="0">
              <a:solidFill>
                <a:srgbClr val="004E70"/>
              </a:solidFill>
              <a:latin typeface="arial" panose="020B0604020202020204" pitchFamily="34" charset="0"/>
            </a:rPr>
            <a:t>Oferta de crédito para pequenos ISPs que atuam na Região da Amazônia Legal para apoio as cadeias de bioeconomia</a:t>
          </a:r>
        </a:p>
      </dgm:t>
    </dgm:pt>
    <dgm:pt modelId="{F1C98914-BB95-494B-8EEF-CD0AC8E34ABF}" type="parTrans" cxnId="{CB41309A-4985-6F40-863C-502490D86164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D476BE23-371F-0B41-9E8E-8D7BB3292AA1}" type="sibTrans" cxnId="{CB41309A-4985-6F40-863C-502490D86164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9F7D918E-5208-5740-9F2A-A2CC36B77A4D}">
      <dgm:prSet custT="1"/>
      <dgm:spPr/>
      <dgm:t>
        <a:bodyPr/>
        <a:lstStyle/>
        <a:p>
          <a:pPr algn="l"/>
          <a:r>
            <a:rPr lang="pt-BR" sz="1200" b="1" dirty="0">
              <a:solidFill>
                <a:srgbClr val="004E70"/>
              </a:solidFill>
              <a:latin typeface="arial" panose="020B0604020202020204" pitchFamily="34" charset="0"/>
            </a:rPr>
            <a:t>COOPERAÇÃO TÉCNICA</a:t>
          </a:r>
        </a:p>
        <a:p>
          <a:pPr algn="l"/>
          <a:r>
            <a:rPr lang="pt-BR" sz="1200" dirty="0">
              <a:solidFill>
                <a:srgbClr val="004E70"/>
              </a:solidFill>
              <a:latin typeface="arial" panose="020B0604020202020204" pitchFamily="34" charset="0"/>
            </a:rPr>
            <a:t>Pesquisa com ISPs, prefeituras e MPMEs para mapeamento da demanda de crédito para conectividade e transformação digital</a:t>
          </a:r>
          <a:endParaRPr lang="pt-BR" sz="1200" u="sng" dirty="0">
            <a:solidFill>
              <a:srgbClr val="004E70"/>
            </a:solidFill>
            <a:latin typeface="arial" panose="020B0604020202020204" pitchFamily="34" charset="0"/>
          </a:endParaRPr>
        </a:p>
      </dgm:t>
    </dgm:pt>
    <dgm:pt modelId="{66CF872E-54DD-0440-B74B-978B7264CC77}" type="parTrans" cxnId="{BD5AAD7B-4A5B-4349-B356-46C5B283FB25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8176B7D4-95F9-5443-BDDE-170B95D04DFF}" type="sibTrans" cxnId="{BD5AAD7B-4A5B-4349-B356-46C5B283FB25}">
      <dgm:prSet/>
      <dgm:spPr/>
      <dgm:t>
        <a:bodyPr/>
        <a:lstStyle/>
        <a:p>
          <a:endParaRPr lang="en-US" sz="1100">
            <a:solidFill>
              <a:srgbClr val="004E70"/>
            </a:solidFill>
          </a:endParaRPr>
        </a:p>
      </dgm:t>
    </dgm:pt>
    <dgm:pt modelId="{CAE02FBA-358A-3F44-A0E0-01738C2A1841}">
      <dgm:prSet custT="1"/>
      <dgm:spPr/>
      <dgm:t>
        <a:bodyPr/>
        <a:lstStyle/>
        <a:p>
          <a:pPr algn="l"/>
          <a:r>
            <a:rPr lang="pt-BR" sz="1200" b="1" u="none" dirty="0">
              <a:solidFill>
                <a:srgbClr val="004E70"/>
              </a:solidFill>
              <a:latin typeface="arial" panose="020B0604020202020204" pitchFamily="34" charset="0"/>
            </a:rPr>
            <a:t>BNB PRODEPRO</a:t>
          </a:r>
        </a:p>
        <a:p>
          <a:pPr algn="l"/>
          <a:r>
            <a:rPr lang="pt-BR" sz="1200" dirty="0">
              <a:solidFill>
                <a:srgbClr val="004E70"/>
              </a:solidFill>
              <a:latin typeface="arial" panose="020B0604020202020204" pitchFamily="34" charset="0"/>
            </a:rPr>
            <a:t>Financiamento para projetos estaduais de conectividade para apoio às cadeias produtivas da Região Nordeste</a:t>
          </a:r>
          <a:endParaRPr lang="pt-BR" sz="1200" u="none" dirty="0">
            <a:solidFill>
              <a:srgbClr val="004E70"/>
            </a:solidFill>
            <a:latin typeface="arial" panose="020B0604020202020204" pitchFamily="34" charset="0"/>
          </a:endParaRPr>
        </a:p>
      </dgm:t>
    </dgm:pt>
    <dgm:pt modelId="{28E3D3F9-03F6-5944-8CAA-B297B3C3C722}" type="parTrans" cxnId="{CB887E2B-DD85-F844-A231-9EC5EB844B92}">
      <dgm:prSet/>
      <dgm:spPr/>
      <dgm:t>
        <a:bodyPr/>
        <a:lstStyle/>
        <a:p>
          <a:endParaRPr lang="en-US" sz="2000">
            <a:solidFill>
              <a:srgbClr val="004E70"/>
            </a:solidFill>
          </a:endParaRPr>
        </a:p>
      </dgm:t>
    </dgm:pt>
    <dgm:pt modelId="{289E4718-CF01-6E47-9CE2-8656DB2BED6F}" type="sibTrans" cxnId="{CB887E2B-DD85-F844-A231-9EC5EB844B92}">
      <dgm:prSet/>
      <dgm:spPr/>
      <dgm:t>
        <a:bodyPr/>
        <a:lstStyle/>
        <a:p>
          <a:endParaRPr lang="en-US" sz="2000">
            <a:solidFill>
              <a:srgbClr val="004E70"/>
            </a:solidFill>
          </a:endParaRPr>
        </a:p>
      </dgm:t>
    </dgm:pt>
    <dgm:pt modelId="{7182691F-841C-5346-BFB9-44A3601F1F3F}">
      <dgm:prSet custT="1"/>
      <dgm:spPr/>
      <dgm:t>
        <a:bodyPr/>
        <a:lstStyle/>
        <a:p>
          <a:pPr algn="l"/>
          <a:r>
            <a:rPr lang="pt-BR" sz="1200" b="1" dirty="0">
              <a:solidFill>
                <a:srgbClr val="004E70"/>
              </a:solidFill>
              <a:latin typeface="arial" panose="020B0604020202020204" pitchFamily="34" charset="0"/>
            </a:rPr>
            <a:t>BNDES PRODIGITAL</a:t>
          </a:r>
        </a:p>
        <a:p>
          <a:pPr algn="l"/>
          <a:r>
            <a:rPr lang="pt-BR" sz="1200" dirty="0">
              <a:solidFill>
                <a:srgbClr val="004E70"/>
              </a:solidFill>
              <a:latin typeface="arial" panose="020B0604020202020204" pitchFamily="34" charset="0"/>
            </a:rPr>
            <a:t>Financiamento para projetos estaduais e municipais de conectividade e governo digital</a:t>
          </a:r>
        </a:p>
      </dgm:t>
    </dgm:pt>
    <dgm:pt modelId="{D7194FAD-0A24-704B-81EB-6B257531FDE7}" type="parTrans" cxnId="{EC360927-C249-CB47-A02E-950214C8A48D}">
      <dgm:prSet/>
      <dgm:spPr/>
      <dgm:t>
        <a:bodyPr/>
        <a:lstStyle/>
        <a:p>
          <a:endParaRPr lang="en-US"/>
        </a:p>
      </dgm:t>
    </dgm:pt>
    <dgm:pt modelId="{22BF423B-DC1A-3545-8B5E-F0DEEC607A69}" type="sibTrans" cxnId="{EC360927-C249-CB47-A02E-950214C8A48D}">
      <dgm:prSet/>
      <dgm:spPr/>
      <dgm:t>
        <a:bodyPr/>
        <a:lstStyle/>
        <a:p>
          <a:endParaRPr lang="en-US"/>
        </a:p>
      </dgm:t>
    </dgm:pt>
    <dgm:pt modelId="{85172227-8931-0145-B8AE-F962F199EBE2}" type="pres">
      <dgm:prSet presAssocID="{E9A673E1-591D-1144-8A45-D692541C8295}" presName="linearFlow" presStyleCnt="0">
        <dgm:presLayoutVars>
          <dgm:dir/>
          <dgm:resizeHandles val="exact"/>
        </dgm:presLayoutVars>
      </dgm:prSet>
      <dgm:spPr/>
    </dgm:pt>
    <dgm:pt modelId="{B921A697-E21E-F54A-9353-4508BE121AF4}" type="pres">
      <dgm:prSet presAssocID="{82146B40-799C-F249-87AF-EE88CDB6C39C}" presName="composite" presStyleCnt="0"/>
      <dgm:spPr/>
    </dgm:pt>
    <dgm:pt modelId="{2E99655E-B56F-A04B-9349-320C4B40E841}" type="pres">
      <dgm:prSet presAssocID="{82146B40-799C-F249-87AF-EE88CDB6C39C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8B724B8-7F5A-AE4B-9B9B-C53B618B1304}" type="pres">
      <dgm:prSet presAssocID="{82146B40-799C-F249-87AF-EE88CDB6C39C}" presName="txShp" presStyleLbl="node1" presStyleIdx="0" presStyleCnt="5">
        <dgm:presLayoutVars>
          <dgm:bulletEnabled val="1"/>
        </dgm:presLayoutVars>
      </dgm:prSet>
      <dgm:spPr/>
    </dgm:pt>
    <dgm:pt modelId="{671BDCDB-F9F6-0B48-9868-C7AD0E55B3FA}" type="pres">
      <dgm:prSet presAssocID="{47322AF9-176C-D54D-A3A4-BA615575F40B}" presName="spacing" presStyleCnt="0"/>
      <dgm:spPr/>
    </dgm:pt>
    <dgm:pt modelId="{3B416109-7FF8-6741-88C1-FE5895C0574F}" type="pres">
      <dgm:prSet presAssocID="{7182691F-841C-5346-BFB9-44A3601F1F3F}" presName="composite" presStyleCnt="0"/>
      <dgm:spPr/>
    </dgm:pt>
    <dgm:pt modelId="{B16FBCF7-AEC0-184C-B942-1922895DB711}" type="pres">
      <dgm:prSet presAssocID="{7182691F-841C-5346-BFB9-44A3601F1F3F}" presName="imgShp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8D8AD74-8BC9-684B-B2F6-DC4579EED441}" type="pres">
      <dgm:prSet presAssocID="{7182691F-841C-5346-BFB9-44A3601F1F3F}" presName="txShp" presStyleLbl="node1" presStyleIdx="1" presStyleCnt="5">
        <dgm:presLayoutVars>
          <dgm:bulletEnabled val="1"/>
        </dgm:presLayoutVars>
      </dgm:prSet>
      <dgm:spPr/>
    </dgm:pt>
    <dgm:pt modelId="{F5FE7E41-585D-CD4B-B728-66F1864F97D4}" type="pres">
      <dgm:prSet presAssocID="{22BF423B-DC1A-3545-8B5E-F0DEEC607A69}" presName="spacing" presStyleCnt="0"/>
      <dgm:spPr/>
    </dgm:pt>
    <dgm:pt modelId="{C2652DE8-8842-7C4F-A585-511ECA915E7E}" type="pres">
      <dgm:prSet presAssocID="{F548175C-CAD4-5B4C-AFB3-BFA2439E3A44}" presName="composite" presStyleCnt="0"/>
      <dgm:spPr/>
    </dgm:pt>
    <dgm:pt modelId="{920640B4-178D-DC48-9CF7-0252115567AD}" type="pres">
      <dgm:prSet presAssocID="{F548175C-CAD4-5B4C-AFB3-BFA2439E3A44}" presName="imgShp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59013F1F-8EAC-1642-935D-8AB8DBC9C636}" type="pres">
      <dgm:prSet presAssocID="{F548175C-CAD4-5B4C-AFB3-BFA2439E3A44}" presName="txShp" presStyleLbl="node1" presStyleIdx="2" presStyleCnt="5">
        <dgm:presLayoutVars>
          <dgm:bulletEnabled val="1"/>
        </dgm:presLayoutVars>
      </dgm:prSet>
      <dgm:spPr/>
    </dgm:pt>
    <dgm:pt modelId="{DCA73CA2-653D-964B-A53E-B421CBD88D75}" type="pres">
      <dgm:prSet presAssocID="{D476BE23-371F-0B41-9E8E-8D7BB3292AA1}" presName="spacing" presStyleCnt="0"/>
      <dgm:spPr/>
    </dgm:pt>
    <dgm:pt modelId="{4A06FCB1-7607-AB4A-85DA-5EC70CE1F83E}" type="pres">
      <dgm:prSet presAssocID="{CAE02FBA-358A-3F44-A0E0-01738C2A1841}" presName="composite" presStyleCnt="0"/>
      <dgm:spPr/>
    </dgm:pt>
    <dgm:pt modelId="{EEBF4C75-6FDF-A04B-A29D-4A93EA6D04EC}" type="pres">
      <dgm:prSet presAssocID="{CAE02FBA-358A-3F44-A0E0-01738C2A1841}" presName="imgShp" presStyleLbl="fgImgPlace1" presStyleIdx="3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639D0F7-3591-204C-9265-58DC16AE731A}" type="pres">
      <dgm:prSet presAssocID="{CAE02FBA-358A-3F44-A0E0-01738C2A1841}" presName="txShp" presStyleLbl="node1" presStyleIdx="3" presStyleCnt="5">
        <dgm:presLayoutVars>
          <dgm:bulletEnabled val="1"/>
        </dgm:presLayoutVars>
      </dgm:prSet>
      <dgm:spPr/>
    </dgm:pt>
    <dgm:pt modelId="{E18B7174-941F-3844-89EC-3643C6308771}" type="pres">
      <dgm:prSet presAssocID="{289E4718-CF01-6E47-9CE2-8656DB2BED6F}" presName="spacing" presStyleCnt="0"/>
      <dgm:spPr/>
    </dgm:pt>
    <dgm:pt modelId="{D2CDC055-0844-BB4C-BEDC-2C880AF3F054}" type="pres">
      <dgm:prSet presAssocID="{9F7D918E-5208-5740-9F2A-A2CC36B77A4D}" presName="composite" presStyleCnt="0"/>
      <dgm:spPr/>
    </dgm:pt>
    <dgm:pt modelId="{C9742121-98CD-1249-B5C6-400CBD6262BB}" type="pres">
      <dgm:prSet presAssocID="{9F7D918E-5208-5740-9F2A-A2CC36B77A4D}" presName="imgShp" presStyleLbl="fgImgPlace1" presStyleIdx="4" presStyleCnt="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EA86C1-DB5B-E64A-9960-0775D89DA09C}" type="pres">
      <dgm:prSet presAssocID="{9F7D918E-5208-5740-9F2A-A2CC36B77A4D}" presName="txShp" presStyleLbl="node1" presStyleIdx="4" presStyleCnt="5">
        <dgm:presLayoutVars>
          <dgm:bulletEnabled val="1"/>
        </dgm:presLayoutVars>
      </dgm:prSet>
      <dgm:spPr/>
    </dgm:pt>
  </dgm:ptLst>
  <dgm:cxnLst>
    <dgm:cxn modelId="{A0E9B911-BFAE-2B42-8116-AD3240FD696B}" srcId="{E9A673E1-591D-1144-8A45-D692541C8295}" destId="{82146B40-799C-F249-87AF-EE88CDB6C39C}" srcOrd="0" destOrd="0" parTransId="{3942DEBB-F4C3-3B49-A06A-1DDF3F7BDEA8}" sibTransId="{47322AF9-176C-D54D-A3A4-BA615575F40B}"/>
    <dgm:cxn modelId="{EC360927-C249-CB47-A02E-950214C8A48D}" srcId="{E9A673E1-591D-1144-8A45-D692541C8295}" destId="{7182691F-841C-5346-BFB9-44A3601F1F3F}" srcOrd="1" destOrd="0" parTransId="{D7194FAD-0A24-704B-81EB-6B257531FDE7}" sibTransId="{22BF423B-DC1A-3545-8B5E-F0DEEC607A69}"/>
    <dgm:cxn modelId="{CB887E2B-DD85-F844-A231-9EC5EB844B92}" srcId="{E9A673E1-591D-1144-8A45-D692541C8295}" destId="{CAE02FBA-358A-3F44-A0E0-01738C2A1841}" srcOrd="3" destOrd="0" parTransId="{28E3D3F9-03F6-5944-8CAA-B297B3C3C722}" sibTransId="{289E4718-CF01-6E47-9CE2-8656DB2BED6F}"/>
    <dgm:cxn modelId="{08668A72-AC32-AE41-B5CC-F77AB77E485F}" type="presOf" srcId="{CAE02FBA-358A-3F44-A0E0-01738C2A1841}" destId="{6639D0F7-3591-204C-9265-58DC16AE731A}" srcOrd="0" destOrd="0" presId="urn:microsoft.com/office/officeart/2005/8/layout/vList3"/>
    <dgm:cxn modelId="{BD5AAD7B-4A5B-4349-B356-46C5B283FB25}" srcId="{E9A673E1-591D-1144-8A45-D692541C8295}" destId="{9F7D918E-5208-5740-9F2A-A2CC36B77A4D}" srcOrd="4" destOrd="0" parTransId="{66CF872E-54DD-0440-B74B-978B7264CC77}" sibTransId="{8176B7D4-95F9-5443-BDDE-170B95D04DFF}"/>
    <dgm:cxn modelId="{B6426E81-1351-574C-AD91-B35BD2C11D2B}" type="presOf" srcId="{82146B40-799C-F249-87AF-EE88CDB6C39C}" destId="{98B724B8-7F5A-AE4B-9B9B-C53B618B1304}" srcOrd="0" destOrd="0" presId="urn:microsoft.com/office/officeart/2005/8/layout/vList3"/>
    <dgm:cxn modelId="{B57E0889-E4BF-564B-B389-D18663D93CB6}" type="presOf" srcId="{E9A673E1-591D-1144-8A45-D692541C8295}" destId="{85172227-8931-0145-B8AE-F962F199EBE2}" srcOrd="0" destOrd="0" presId="urn:microsoft.com/office/officeart/2005/8/layout/vList3"/>
    <dgm:cxn modelId="{38A5E894-E58D-3743-A3AF-D1B5164CFA45}" type="presOf" srcId="{F548175C-CAD4-5B4C-AFB3-BFA2439E3A44}" destId="{59013F1F-8EAC-1642-935D-8AB8DBC9C636}" srcOrd="0" destOrd="0" presId="urn:microsoft.com/office/officeart/2005/8/layout/vList3"/>
    <dgm:cxn modelId="{CB41309A-4985-6F40-863C-502490D86164}" srcId="{E9A673E1-591D-1144-8A45-D692541C8295}" destId="{F548175C-CAD4-5B4C-AFB3-BFA2439E3A44}" srcOrd="2" destOrd="0" parTransId="{F1C98914-BB95-494B-8EEF-CD0AC8E34ABF}" sibTransId="{D476BE23-371F-0B41-9E8E-8D7BB3292AA1}"/>
    <dgm:cxn modelId="{B0BAD7E3-8251-3748-881B-135A5BD9EF73}" type="presOf" srcId="{9F7D918E-5208-5740-9F2A-A2CC36B77A4D}" destId="{79EA86C1-DB5B-E64A-9960-0775D89DA09C}" srcOrd="0" destOrd="0" presId="urn:microsoft.com/office/officeart/2005/8/layout/vList3"/>
    <dgm:cxn modelId="{E355C7FE-C863-D546-8411-5F1B2EC3FB50}" type="presOf" srcId="{7182691F-841C-5346-BFB9-44A3601F1F3F}" destId="{C8D8AD74-8BC9-684B-B2F6-DC4579EED441}" srcOrd="0" destOrd="0" presId="urn:microsoft.com/office/officeart/2005/8/layout/vList3"/>
    <dgm:cxn modelId="{49571788-6659-5C4C-A1A3-BDBFAD3D59BD}" type="presParOf" srcId="{85172227-8931-0145-B8AE-F962F199EBE2}" destId="{B921A697-E21E-F54A-9353-4508BE121AF4}" srcOrd="0" destOrd="0" presId="urn:microsoft.com/office/officeart/2005/8/layout/vList3"/>
    <dgm:cxn modelId="{CC86F154-CF2B-2348-B168-96C3353B4ED0}" type="presParOf" srcId="{B921A697-E21E-F54A-9353-4508BE121AF4}" destId="{2E99655E-B56F-A04B-9349-320C4B40E841}" srcOrd="0" destOrd="0" presId="urn:microsoft.com/office/officeart/2005/8/layout/vList3"/>
    <dgm:cxn modelId="{21BE6545-094B-0F42-9F94-B06AFA209369}" type="presParOf" srcId="{B921A697-E21E-F54A-9353-4508BE121AF4}" destId="{98B724B8-7F5A-AE4B-9B9B-C53B618B1304}" srcOrd="1" destOrd="0" presId="urn:microsoft.com/office/officeart/2005/8/layout/vList3"/>
    <dgm:cxn modelId="{16D58CAF-0E0F-044C-B3BD-2E366F3173D0}" type="presParOf" srcId="{85172227-8931-0145-B8AE-F962F199EBE2}" destId="{671BDCDB-F9F6-0B48-9868-C7AD0E55B3FA}" srcOrd="1" destOrd="0" presId="urn:microsoft.com/office/officeart/2005/8/layout/vList3"/>
    <dgm:cxn modelId="{4AF9D1F7-F665-944E-9C1E-4DBFA72084DD}" type="presParOf" srcId="{85172227-8931-0145-B8AE-F962F199EBE2}" destId="{3B416109-7FF8-6741-88C1-FE5895C0574F}" srcOrd="2" destOrd="0" presId="urn:microsoft.com/office/officeart/2005/8/layout/vList3"/>
    <dgm:cxn modelId="{D6538E2C-B230-7D43-8BC3-FADE94DA6796}" type="presParOf" srcId="{3B416109-7FF8-6741-88C1-FE5895C0574F}" destId="{B16FBCF7-AEC0-184C-B942-1922895DB711}" srcOrd="0" destOrd="0" presId="urn:microsoft.com/office/officeart/2005/8/layout/vList3"/>
    <dgm:cxn modelId="{291E67EC-2C3B-D94A-BA00-25D961A1FD96}" type="presParOf" srcId="{3B416109-7FF8-6741-88C1-FE5895C0574F}" destId="{C8D8AD74-8BC9-684B-B2F6-DC4579EED441}" srcOrd="1" destOrd="0" presId="urn:microsoft.com/office/officeart/2005/8/layout/vList3"/>
    <dgm:cxn modelId="{FC1EF4C1-8A28-5149-8ECC-5B2F42F1A744}" type="presParOf" srcId="{85172227-8931-0145-B8AE-F962F199EBE2}" destId="{F5FE7E41-585D-CD4B-B728-66F1864F97D4}" srcOrd="3" destOrd="0" presId="urn:microsoft.com/office/officeart/2005/8/layout/vList3"/>
    <dgm:cxn modelId="{5F35DD17-910E-D54A-AD56-1C53E9B2384A}" type="presParOf" srcId="{85172227-8931-0145-B8AE-F962F199EBE2}" destId="{C2652DE8-8842-7C4F-A585-511ECA915E7E}" srcOrd="4" destOrd="0" presId="urn:microsoft.com/office/officeart/2005/8/layout/vList3"/>
    <dgm:cxn modelId="{76FBB601-21EF-434A-9670-DA43584270BD}" type="presParOf" srcId="{C2652DE8-8842-7C4F-A585-511ECA915E7E}" destId="{920640B4-178D-DC48-9CF7-0252115567AD}" srcOrd="0" destOrd="0" presId="urn:microsoft.com/office/officeart/2005/8/layout/vList3"/>
    <dgm:cxn modelId="{87C7ADAC-7D67-654B-960D-9F60FA5B4295}" type="presParOf" srcId="{C2652DE8-8842-7C4F-A585-511ECA915E7E}" destId="{59013F1F-8EAC-1642-935D-8AB8DBC9C636}" srcOrd="1" destOrd="0" presId="urn:microsoft.com/office/officeart/2005/8/layout/vList3"/>
    <dgm:cxn modelId="{87DED28C-F392-6642-8005-8FB00031C647}" type="presParOf" srcId="{85172227-8931-0145-B8AE-F962F199EBE2}" destId="{DCA73CA2-653D-964B-A53E-B421CBD88D75}" srcOrd="5" destOrd="0" presId="urn:microsoft.com/office/officeart/2005/8/layout/vList3"/>
    <dgm:cxn modelId="{7EDEAE36-D7B1-5B4A-BB0E-8FC0BAC4BABA}" type="presParOf" srcId="{85172227-8931-0145-B8AE-F962F199EBE2}" destId="{4A06FCB1-7607-AB4A-85DA-5EC70CE1F83E}" srcOrd="6" destOrd="0" presId="urn:microsoft.com/office/officeart/2005/8/layout/vList3"/>
    <dgm:cxn modelId="{E930D42A-70A8-4B4F-9217-222275CEFFC7}" type="presParOf" srcId="{4A06FCB1-7607-AB4A-85DA-5EC70CE1F83E}" destId="{EEBF4C75-6FDF-A04B-A29D-4A93EA6D04EC}" srcOrd="0" destOrd="0" presId="urn:microsoft.com/office/officeart/2005/8/layout/vList3"/>
    <dgm:cxn modelId="{78A2440F-E45E-E346-AC3E-5BE217CDB6D8}" type="presParOf" srcId="{4A06FCB1-7607-AB4A-85DA-5EC70CE1F83E}" destId="{6639D0F7-3591-204C-9265-58DC16AE731A}" srcOrd="1" destOrd="0" presId="urn:microsoft.com/office/officeart/2005/8/layout/vList3"/>
    <dgm:cxn modelId="{D94F0EED-314F-094A-BC94-3B87E378ED62}" type="presParOf" srcId="{85172227-8931-0145-B8AE-F962F199EBE2}" destId="{E18B7174-941F-3844-89EC-3643C6308771}" srcOrd="7" destOrd="0" presId="urn:microsoft.com/office/officeart/2005/8/layout/vList3"/>
    <dgm:cxn modelId="{E9115B3F-B325-564F-B8C2-026FBB3862A5}" type="presParOf" srcId="{85172227-8931-0145-B8AE-F962F199EBE2}" destId="{D2CDC055-0844-BB4C-BEDC-2C880AF3F054}" srcOrd="8" destOrd="0" presId="urn:microsoft.com/office/officeart/2005/8/layout/vList3"/>
    <dgm:cxn modelId="{6344EDF6-844A-3D4F-A681-EEA86EFC94D2}" type="presParOf" srcId="{D2CDC055-0844-BB4C-BEDC-2C880AF3F054}" destId="{C9742121-98CD-1249-B5C6-400CBD6262BB}" srcOrd="0" destOrd="0" presId="urn:microsoft.com/office/officeart/2005/8/layout/vList3"/>
    <dgm:cxn modelId="{48CE5B13-F55B-6E40-A04B-E9F00FC403A9}" type="presParOf" srcId="{D2CDC055-0844-BB4C-BEDC-2C880AF3F054}" destId="{79EA86C1-DB5B-E64A-9960-0775D89DA09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2F270-2DAF-49D5-859B-37F742393BE8}">
      <dsp:nvSpPr>
        <dsp:cNvPr id="0" name=""/>
        <dsp:cNvSpPr/>
      </dsp:nvSpPr>
      <dsp:spPr>
        <a:xfrm>
          <a:off x="0" y="230751"/>
          <a:ext cx="8084580" cy="850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453" tIns="249936" rIns="62745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kern="1200" noProof="0">
              <a:latin typeface="Gotham Book" panose="02000603040000020004" pitchFamily="2" charset="0"/>
            </a:rPr>
            <a:t>20 milhões de habitantes, 26 mil escolas e 6 mil unidades de saúde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kern="1200" noProof="0">
              <a:latin typeface="Gotham Book" panose="02000603040000020004" pitchFamily="2" charset="0"/>
            </a:rPr>
            <a:t>Gap de cobertura de BL Fixa de 25,7% em municípios &lt;30k hab., e de 5% nos demais, em 2022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kern="1200" noProof="0">
              <a:latin typeface="Gotham Book" panose="02000603040000020004" pitchFamily="2" charset="0"/>
            </a:rPr>
            <a:t>US$ 9,5 bilhoes de investimentos publicos e privados necessarios para a universalizacao, destes 5,5 bilhoes em BL fixa</a:t>
          </a:r>
        </a:p>
      </dsp:txBody>
      <dsp:txXfrm>
        <a:off x="0" y="230751"/>
        <a:ext cx="8084580" cy="850500"/>
      </dsp:txXfrm>
    </dsp:sp>
    <dsp:sp modelId="{C3355625-D7C6-45E5-818A-322E08A9A883}">
      <dsp:nvSpPr>
        <dsp:cNvPr id="0" name=""/>
        <dsp:cNvSpPr/>
      </dsp:nvSpPr>
      <dsp:spPr>
        <a:xfrm>
          <a:off x="404229" y="53631"/>
          <a:ext cx="5659206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905" tIns="0" rIns="213905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DIVIDENDO DIGITAL AINDA PERSISTENTE</a:t>
          </a:r>
        </a:p>
      </dsp:txBody>
      <dsp:txXfrm>
        <a:off x="421522" y="70924"/>
        <a:ext cx="5624620" cy="319654"/>
      </dsp:txXfrm>
    </dsp:sp>
    <dsp:sp modelId="{3D4CF0AC-0BBC-4B0D-9FFC-7AD35D16D7BC}">
      <dsp:nvSpPr>
        <dsp:cNvPr id="0" name=""/>
        <dsp:cNvSpPr/>
      </dsp:nvSpPr>
      <dsp:spPr>
        <a:xfrm>
          <a:off x="0" y="1323171"/>
          <a:ext cx="8084580" cy="661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453" tIns="249936" rIns="62745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ISPs com 93% de participação de mercado em municípios </a:t>
          </a:r>
          <a:r>
            <a:rPr lang="pt" sz="1100" kern="1200" noProof="0">
              <a:latin typeface="Gotham Book" panose="02000603040000020004" pitchFamily="2" charset="0"/>
            </a:rPr>
            <a:t>&lt;30k hab. em 2022</a:t>
          </a:r>
          <a:endParaRPr lang="en-US" sz="1100" kern="1200" noProof="0">
            <a:latin typeface="Gotham Book" panose="02000603040000020004" pitchFamily="2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kern="1200" noProof="0" err="1">
              <a:latin typeface="Gotham Book" panose="02000603040000020004" pitchFamily="2" charset="0"/>
            </a:rPr>
            <a:t>Tier</a:t>
          </a:r>
          <a:r>
            <a:rPr lang="pt" sz="1100" kern="1200" noProof="0">
              <a:latin typeface="Gotham Book" panose="02000603040000020004" pitchFamily="2" charset="0"/>
            </a:rPr>
            <a:t> 1: ~30: receita &gt;50M; </a:t>
          </a:r>
          <a:r>
            <a:rPr lang="pt" sz="1100" kern="1200" noProof="0" err="1">
              <a:latin typeface="Gotham Book" panose="02000603040000020004" pitchFamily="2" charset="0"/>
            </a:rPr>
            <a:t>Tier</a:t>
          </a:r>
          <a:r>
            <a:rPr lang="pt" sz="1100" kern="1200" noProof="0">
              <a:latin typeface="Gotham Book" panose="02000603040000020004" pitchFamily="2" charset="0"/>
            </a:rPr>
            <a:t> 2: ~500: 5M-50M; </a:t>
          </a:r>
          <a:r>
            <a:rPr lang="pt" sz="1100" kern="1200" noProof="0" err="1">
              <a:latin typeface="Gotham Book" panose="02000603040000020004" pitchFamily="2" charset="0"/>
            </a:rPr>
            <a:t>Tier</a:t>
          </a:r>
          <a:r>
            <a:rPr lang="pt" sz="1100" kern="1200" noProof="0">
              <a:latin typeface="Gotham Book" panose="02000603040000020004" pitchFamily="2" charset="0"/>
            </a:rPr>
            <a:t> 3: ~1800: 1M-5M</a:t>
          </a:r>
        </a:p>
      </dsp:txBody>
      <dsp:txXfrm>
        <a:off x="0" y="1323171"/>
        <a:ext cx="8084580" cy="661500"/>
      </dsp:txXfrm>
    </dsp:sp>
    <dsp:sp modelId="{02E83438-943B-4395-8241-6A956BF71A03}">
      <dsp:nvSpPr>
        <dsp:cNvPr id="0" name=""/>
        <dsp:cNvSpPr/>
      </dsp:nvSpPr>
      <dsp:spPr>
        <a:xfrm>
          <a:off x="404229" y="1146051"/>
          <a:ext cx="5659206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905" tIns="0" rIns="213905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Medium" pitchFamily="50" charset="0"/>
              <a:cs typeface="Gotham Medium" pitchFamily="50" charset="0"/>
            </a:rPr>
            <a:t>RELEVÂNCIA DOS PROVEDORES REGIONAIS (ISPs) NO INTERIOR DO PAÍS</a:t>
          </a:r>
        </a:p>
      </dsp:txBody>
      <dsp:txXfrm>
        <a:off x="421522" y="1163344"/>
        <a:ext cx="5624620" cy="319654"/>
      </dsp:txXfrm>
    </dsp:sp>
    <dsp:sp modelId="{D76F67EC-7C45-4A15-A687-1940CB3E080E}">
      <dsp:nvSpPr>
        <dsp:cNvPr id="0" name=""/>
        <dsp:cNvSpPr/>
      </dsp:nvSpPr>
      <dsp:spPr>
        <a:xfrm>
          <a:off x="0" y="2226591"/>
          <a:ext cx="8084580" cy="661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453" tIns="249936" rIns="62745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kern="1200" noProof="0">
              <a:latin typeface="Gotham Book" panose="02000603040000020004" pitchFamily="2" charset="0"/>
            </a:rPr>
            <a:t>Necessidade de fundos públicos para áreas não lucrativas, de baixa renda e pouco povoadas</a:t>
          </a:r>
          <a:endParaRPr lang="en-US" sz="1100" b="1" kern="1200" noProof="0">
            <a:latin typeface="Gotham Book" panose="02000603040000020004" pitchFamily="2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1" kern="1200" noProof="0">
              <a:latin typeface="Gotham Book" panose="02000603040000020004" pitchFamily="2" charset="0"/>
            </a:rPr>
            <a:t>Falta de acesso ao crédito para pequenos ISPs expandirem rapidamente suas redes</a:t>
          </a:r>
          <a:r>
            <a:rPr lang="pt" sz="1100" kern="1200" noProof="0">
              <a:latin typeface="Gotham Book" panose="02000603040000020004" pitchFamily="2" charset="0"/>
            </a:rPr>
            <a:t> </a:t>
          </a:r>
          <a:endParaRPr lang="en-US" sz="1100" b="1" kern="1200" noProof="0">
            <a:latin typeface="Gotham Book" panose="02000603040000020004" pitchFamily="2" charset="0"/>
          </a:endParaRPr>
        </a:p>
      </dsp:txBody>
      <dsp:txXfrm>
        <a:off x="0" y="2226591"/>
        <a:ext cx="8084580" cy="661500"/>
      </dsp:txXfrm>
    </dsp:sp>
    <dsp:sp modelId="{5F4F27FE-8B0A-402B-8C4A-FDD8808CDC6E}">
      <dsp:nvSpPr>
        <dsp:cNvPr id="0" name=""/>
        <dsp:cNvSpPr/>
      </dsp:nvSpPr>
      <dsp:spPr>
        <a:xfrm>
          <a:off x="404229" y="2049471"/>
          <a:ext cx="5659206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905" tIns="0" rIns="213905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QUESTÕES PRINCIPAIS</a:t>
          </a:r>
        </a:p>
      </dsp:txBody>
      <dsp:txXfrm>
        <a:off x="421522" y="2066764"/>
        <a:ext cx="5624620" cy="319654"/>
      </dsp:txXfrm>
    </dsp:sp>
    <dsp:sp modelId="{4B558205-038F-B940-92B7-BDCD02209419}">
      <dsp:nvSpPr>
        <dsp:cNvPr id="0" name=""/>
        <dsp:cNvSpPr/>
      </dsp:nvSpPr>
      <dsp:spPr>
        <a:xfrm>
          <a:off x="0" y="3130011"/>
          <a:ext cx="8084580" cy="661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453" tIns="249936" rIns="62745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A pulverização do mercado leva a assimetrias de informação e desafios operacionais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Fraca governança dos ISPs e falta de garantias reais</a:t>
          </a:r>
        </a:p>
      </dsp:txBody>
      <dsp:txXfrm>
        <a:off x="0" y="3130011"/>
        <a:ext cx="8084580" cy="661500"/>
      </dsp:txXfrm>
    </dsp:sp>
    <dsp:sp modelId="{DE79D560-00DF-D644-BAF1-824F27905DFE}">
      <dsp:nvSpPr>
        <dsp:cNvPr id="0" name=""/>
        <dsp:cNvSpPr/>
      </dsp:nvSpPr>
      <dsp:spPr>
        <a:xfrm>
          <a:off x="404229" y="2952891"/>
          <a:ext cx="5659206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905" tIns="0" rIns="213905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Book" panose="02000603040000020004" pitchFamily="2" charset="0"/>
            </a:rPr>
            <a:t>FALTA DE CRÉDITO (CAUSAS)</a:t>
          </a:r>
        </a:p>
      </dsp:txBody>
      <dsp:txXfrm>
        <a:off x="421522" y="2970184"/>
        <a:ext cx="5624620" cy="319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2F270-2DAF-49D5-859B-37F742393BE8}">
      <dsp:nvSpPr>
        <dsp:cNvPr id="0" name=""/>
        <dsp:cNvSpPr/>
      </dsp:nvSpPr>
      <dsp:spPr>
        <a:xfrm>
          <a:off x="0" y="223128"/>
          <a:ext cx="4881027" cy="378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355625-D7C6-45E5-818A-322E08A9A883}">
      <dsp:nvSpPr>
        <dsp:cNvPr id="0" name=""/>
        <dsp:cNvSpPr/>
      </dsp:nvSpPr>
      <dsp:spPr>
        <a:xfrm>
          <a:off x="243813" y="1728"/>
          <a:ext cx="4202658" cy="4428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144" tIns="0" rIns="129144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 dirty="0">
              <a:latin typeface="Gotham Medium" pitchFamily="50" charset="0"/>
              <a:ea typeface="+mn-ea"/>
              <a:cs typeface="Gotham Medium" pitchFamily="50" charset="0"/>
            </a:rPr>
            <a:t>FALHA DE MERCADO: ESCASSEZ DE CRÉDITO DE LONGO PRAZO E BAIXO CUSTO</a:t>
          </a:r>
        </a:p>
      </dsp:txBody>
      <dsp:txXfrm>
        <a:off x="265429" y="23344"/>
        <a:ext cx="4159426" cy="399568"/>
      </dsp:txXfrm>
    </dsp:sp>
    <dsp:sp modelId="{4B558205-038F-B940-92B7-BDCD02209419}">
      <dsp:nvSpPr>
        <dsp:cNvPr id="0" name=""/>
        <dsp:cNvSpPr/>
      </dsp:nvSpPr>
      <dsp:spPr>
        <a:xfrm>
          <a:off x="0" y="903529"/>
          <a:ext cx="4881027" cy="378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79D560-00DF-D644-BAF1-824F27905DFE}">
      <dsp:nvSpPr>
        <dsp:cNvPr id="0" name=""/>
        <dsp:cNvSpPr/>
      </dsp:nvSpPr>
      <dsp:spPr>
        <a:xfrm>
          <a:off x="243813" y="682129"/>
          <a:ext cx="4244950" cy="4428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144" tIns="0" rIns="129144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 dirty="0">
              <a:latin typeface="Gotham Book" panose="02000603040000020004" pitchFamily="2" charset="0"/>
            </a:rPr>
            <a:t>CAUSAS: ASSIMETRIA DE INFORMAÇÕES, CUSTOS TRANSAÇÃO E GOVERNANÇA</a:t>
          </a:r>
        </a:p>
      </dsp:txBody>
      <dsp:txXfrm>
        <a:off x="265429" y="703745"/>
        <a:ext cx="4201718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2F270-2DAF-49D5-859B-37F742393BE8}">
      <dsp:nvSpPr>
        <dsp:cNvPr id="0" name=""/>
        <dsp:cNvSpPr/>
      </dsp:nvSpPr>
      <dsp:spPr>
        <a:xfrm>
          <a:off x="0" y="197869"/>
          <a:ext cx="4881027" cy="113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8822" tIns="249936" rIns="37882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 err="1">
              <a:latin typeface="Gotham Book" panose="02000603040000020004" pitchFamily="2" charset="0"/>
            </a:rPr>
            <a:t>Em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municípios</a:t>
          </a:r>
          <a:r>
            <a:rPr lang="en-US" sz="1100" kern="1200" noProof="0">
              <a:latin typeface="Gotham Book" panose="02000603040000020004" pitchFamily="2" charset="0"/>
            </a:rPr>
            <a:t> com </a:t>
          </a:r>
          <a:r>
            <a:rPr lang="en-US" sz="1100" kern="1200" noProof="0" err="1">
              <a:latin typeface="Gotham Book" panose="02000603040000020004" pitchFamily="2" charset="0"/>
            </a:rPr>
            <a:t>menos</a:t>
          </a:r>
          <a:r>
            <a:rPr lang="en-US" sz="1100" kern="1200" noProof="0">
              <a:latin typeface="Gotham Book" panose="02000603040000020004" pitchFamily="2" charset="0"/>
            </a:rPr>
            <a:t> de 50% de pop. </a:t>
          </a:r>
          <a:r>
            <a:rPr lang="en-US" sz="1100" kern="1200" noProof="0" err="1">
              <a:latin typeface="Gotham Book" panose="02000603040000020004" pitchFamily="2" charset="0"/>
            </a:rPr>
            <a:t>coberta</a:t>
          </a:r>
          <a:r>
            <a:rPr lang="en-US" sz="1100" kern="1200" noProof="0">
              <a:latin typeface="Gotham Book" panose="02000603040000020004" pitchFamily="2" charset="0"/>
            </a:rPr>
            <a:t>, 63,1% da pop. </a:t>
          </a:r>
          <a:r>
            <a:rPr lang="en-US" sz="1100" kern="1200" noProof="0" err="1">
              <a:latin typeface="Gotham Book" panose="02000603040000020004" pitchFamily="2" charset="0"/>
            </a:rPr>
            <a:t>preta</a:t>
          </a:r>
          <a:r>
            <a:rPr lang="en-US" sz="1100" kern="1200" noProof="0">
              <a:latin typeface="Gotham Book" panose="02000603040000020004" pitchFamily="2" charset="0"/>
            </a:rPr>
            <a:t>, </a:t>
          </a:r>
          <a:r>
            <a:rPr lang="en-US" sz="1100" kern="1200" noProof="0" err="1">
              <a:latin typeface="Gotham Book" panose="02000603040000020004" pitchFamily="2" charset="0"/>
            </a:rPr>
            <a:t>amarela</a:t>
          </a:r>
          <a:r>
            <a:rPr lang="en-US" sz="1100" kern="1200" noProof="0">
              <a:latin typeface="Gotham Book" panose="02000603040000020004" pitchFamily="2" charset="0"/>
            </a:rPr>
            <a:t>, </a:t>
          </a:r>
          <a:r>
            <a:rPr lang="en-US" sz="1100" kern="1200" noProof="0" err="1">
              <a:latin typeface="Gotham Book" panose="02000603040000020004" pitchFamily="2" charset="0"/>
            </a:rPr>
            <a:t>parda</a:t>
          </a:r>
          <a:r>
            <a:rPr lang="en-US" sz="1100" kern="1200" noProof="0">
              <a:latin typeface="Gotham Book" panose="02000603040000020004" pitchFamily="2" charset="0"/>
            </a:rPr>
            <a:t> e </a:t>
          </a:r>
          <a:r>
            <a:rPr lang="en-US" sz="1100" kern="1200" noProof="0" err="1">
              <a:latin typeface="Gotham Book" panose="02000603040000020004" pitchFamily="2" charset="0"/>
            </a:rPr>
            <a:t>indígena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não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possui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cobertura</a:t>
          </a:r>
          <a:r>
            <a:rPr lang="en-US" sz="1100" kern="1200" noProof="0">
              <a:latin typeface="Gotham Book" panose="02000603040000020004" pitchFamily="2" charset="0"/>
            </a:rPr>
            <a:t> de </a:t>
          </a:r>
          <a:r>
            <a:rPr lang="en-US" sz="1100" kern="1200" noProof="0" err="1">
              <a:latin typeface="Gotham Book" panose="02000603040000020004" pitchFamily="2" charset="0"/>
            </a:rPr>
            <a:t>banda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larga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fixa</a:t>
          </a:r>
          <a:r>
            <a:rPr lang="en-US" sz="1100" kern="1200" noProof="0">
              <a:latin typeface="Gotham Book" panose="02000603040000020004" pitchFamily="2" charset="0"/>
            </a:rPr>
            <a:t>, contra </a:t>
          </a:r>
          <a:r>
            <a:rPr lang="en-US" sz="1100" kern="1200" noProof="0" err="1">
              <a:latin typeface="Gotham Book" panose="02000603040000020004" pitchFamily="2" charset="0"/>
            </a:rPr>
            <a:t>apenas</a:t>
          </a:r>
          <a:r>
            <a:rPr lang="en-US" sz="1100" kern="1200" noProof="0">
              <a:latin typeface="Gotham Book" panose="02000603040000020004" pitchFamily="2" charset="0"/>
            </a:rPr>
            <a:t> 36,8% da pop. </a:t>
          </a:r>
          <a:r>
            <a:rPr lang="en-US" sz="1100" kern="1200" noProof="0" err="1">
              <a:latin typeface="Gotham Book" panose="02000603040000020004" pitchFamily="2" charset="0"/>
            </a:rPr>
            <a:t>branca</a:t>
          </a:r>
          <a:endParaRPr lang="pt" sz="1100" kern="1200" noProof="0">
            <a:latin typeface="Gotham Book" panose="02000603040000020004" pitchFamily="2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>
              <a:latin typeface="Gotham Book" panose="02000603040000020004" pitchFamily="2" charset="0"/>
            </a:rPr>
            <a:t>68,4% da </a:t>
          </a:r>
          <a:r>
            <a:rPr lang="en-US" sz="1100" kern="1200" noProof="0" err="1">
              <a:latin typeface="Gotham Book" panose="02000603040000020004" pitchFamily="2" charset="0"/>
            </a:rPr>
            <a:t>comunidades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quilombolas</a:t>
          </a:r>
          <a:r>
            <a:rPr lang="en-US" sz="1100" kern="1200" noProof="0">
              <a:latin typeface="Gotham Book" panose="02000603040000020004" pitchFamily="2" charset="0"/>
            </a:rPr>
            <a:t>, e 87% das aldeias </a:t>
          </a:r>
          <a:r>
            <a:rPr lang="en-US" sz="1100" kern="1200" noProof="0" err="1">
              <a:latin typeface="Gotham Book" panose="02000603040000020004" pitchFamily="2" charset="0"/>
            </a:rPr>
            <a:t>indígenas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não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possuem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cobertura</a:t>
          </a:r>
          <a:r>
            <a:rPr lang="en-US" sz="1100" kern="1200" noProof="0">
              <a:latin typeface="Gotham Book" panose="02000603040000020004" pitchFamily="2" charset="0"/>
            </a:rPr>
            <a:t> de </a:t>
          </a:r>
          <a:r>
            <a:rPr lang="en-US" sz="1100" kern="1200" noProof="0" err="1">
              <a:latin typeface="Gotham Book" panose="02000603040000020004" pitchFamily="2" charset="0"/>
            </a:rPr>
            <a:t>banda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larga</a:t>
          </a:r>
          <a:r>
            <a:rPr lang="en-US" sz="1100" kern="1200" noProof="0">
              <a:latin typeface="Gotham Book" panose="02000603040000020004" pitchFamily="2" charset="0"/>
            </a:rPr>
            <a:t> </a:t>
          </a:r>
          <a:r>
            <a:rPr lang="en-US" sz="1100" kern="1200" noProof="0" err="1">
              <a:latin typeface="Gotham Book" panose="02000603040000020004" pitchFamily="2" charset="0"/>
            </a:rPr>
            <a:t>fixa</a:t>
          </a:r>
          <a:endParaRPr lang="pt" sz="1100" kern="1200" noProof="0">
            <a:latin typeface="Gotham Book" panose="02000603040000020004" pitchFamily="2" charset="0"/>
          </a:endParaRPr>
        </a:p>
      </dsp:txBody>
      <dsp:txXfrm>
        <a:off x="0" y="197869"/>
        <a:ext cx="4881027" cy="1134000"/>
      </dsp:txXfrm>
    </dsp:sp>
    <dsp:sp modelId="{C3355625-D7C6-45E5-818A-322E08A9A883}">
      <dsp:nvSpPr>
        <dsp:cNvPr id="0" name=""/>
        <dsp:cNvSpPr/>
      </dsp:nvSpPr>
      <dsp:spPr>
        <a:xfrm>
          <a:off x="244051" y="20749"/>
          <a:ext cx="3416718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144" tIns="0" rIns="129144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Medium" pitchFamily="50" charset="0"/>
              <a:ea typeface="+mn-ea"/>
              <a:cs typeface="Gotham Medium" pitchFamily="50" charset="0"/>
            </a:rPr>
            <a:t>GAP RACIAL E ÉTNICO</a:t>
          </a:r>
        </a:p>
      </dsp:txBody>
      <dsp:txXfrm>
        <a:off x="261344" y="38042"/>
        <a:ext cx="3382132" cy="319654"/>
      </dsp:txXfrm>
    </dsp:sp>
    <dsp:sp modelId="{4B558205-038F-B940-92B7-BDCD02209419}">
      <dsp:nvSpPr>
        <dsp:cNvPr id="0" name=""/>
        <dsp:cNvSpPr/>
      </dsp:nvSpPr>
      <dsp:spPr>
        <a:xfrm>
          <a:off x="0" y="1573789"/>
          <a:ext cx="4881027" cy="113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8822" tIns="249936" rIns="37882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33% das </a:t>
          </a:r>
          <a:r>
            <a:rPr lang="pt" sz="1100" b="0" kern="1200" noProof="0" err="1">
              <a:latin typeface="Gotham Book" panose="02000603040000020004" pitchFamily="2" charset="0"/>
            </a:rPr>
            <a:t>MPMEs</a:t>
          </a:r>
          <a:r>
            <a:rPr lang="pt" sz="1100" b="0" kern="1200" noProof="0">
              <a:latin typeface="Gotham Book" panose="02000603040000020004" pitchFamily="2" charset="0"/>
            </a:rPr>
            <a:t> são lideradas por mulheres. Ainda, 2.5% das </a:t>
          </a:r>
          <a:r>
            <a:rPr lang="pt" sz="1100" b="0" kern="1200" noProof="0" err="1">
              <a:latin typeface="Gotham Book" panose="02000603040000020004" pitchFamily="2" charset="0"/>
            </a:rPr>
            <a:t>MPMEs</a:t>
          </a:r>
          <a:r>
            <a:rPr lang="pt" sz="1100" b="0" kern="1200" noProof="0">
              <a:latin typeface="Gotham Book" panose="02000603040000020004" pitchFamily="2" charset="0"/>
            </a:rPr>
            <a:t> lideradas por mulheres conseguem acessar crédito, contra 4.5% das lideradas por homens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Não existem dados setoriais desagregados por gênero que permitam diagnosticar a situação entre os ISPs.</a:t>
          </a:r>
        </a:p>
      </dsp:txBody>
      <dsp:txXfrm>
        <a:off x="0" y="1573789"/>
        <a:ext cx="4881027" cy="1134000"/>
      </dsp:txXfrm>
    </dsp:sp>
    <dsp:sp modelId="{DE79D560-00DF-D644-BAF1-824F27905DFE}">
      <dsp:nvSpPr>
        <dsp:cNvPr id="0" name=""/>
        <dsp:cNvSpPr/>
      </dsp:nvSpPr>
      <dsp:spPr>
        <a:xfrm>
          <a:off x="244051" y="1396669"/>
          <a:ext cx="3416718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144" tIns="0" rIns="129144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Book" panose="02000603040000020004" pitchFamily="2" charset="0"/>
            </a:rPr>
            <a:t>GAP DE GÊNERO</a:t>
          </a:r>
        </a:p>
      </dsp:txBody>
      <dsp:txXfrm>
        <a:off x="261344" y="1413962"/>
        <a:ext cx="3382132" cy="319654"/>
      </dsp:txXfrm>
    </dsp:sp>
    <dsp:sp modelId="{31D521DD-7055-E546-8E4F-5D6D6A765A87}">
      <dsp:nvSpPr>
        <dsp:cNvPr id="0" name=""/>
        <dsp:cNvSpPr/>
      </dsp:nvSpPr>
      <dsp:spPr>
        <a:xfrm>
          <a:off x="0" y="2949709"/>
          <a:ext cx="4881027" cy="831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8822" tIns="249936" rIns="37882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A promoção do acesso a internet está alinhada com a agenda climática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" sz="1100" b="0" kern="1200" noProof="0">
              <a:latin typeface="Gotham Book" panose="02000603040000020004" pitchFamily="2" charset="0"/>
            </a:rPr>
            <a:t>Grande potencial de redução de emissões de CO2, e consumo de água e óleo em diversos setores da economia*</a:t>
          </a:r>
        </a:p>
      </dsp:txBody>
      <dsp:txXfrm>
        <a:off x="0" y="2949709"/>
        <a:ext cx="4881027" cy="831600"/>
      </dsp:txXfrm>
    </dsp:sp>
    <dsp:sp modelId="{5A69316A-0E8B-E14A-A802-DD9B458D29DA}">
      <dsp:nvSpPr>
        <dsp:cNvPr id="0" name=""/>
        <dsp:cNvSpPr/>
      </dsp:nvSpPr>
      <dsp:spPr>
        <a:xfrm>
          <a:off x="244051" y="2772589"/>
          <a:ext cx="3416718" cy="35424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144" tIns="0" rIns="129144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" sz="1100" b="1" kern="1200" noProof="0">
              <a:latin typeface="Gotham Book" panose="02000603040000020004" pitchFamily="2" charset="0"/>
            </a:rPr>
            <a:t>ESG</a:t>
          </a:r>
        </a:p>
      </dsp:txBody>
      <dsp:txXfrm>
        <a:off x="261344" y="2789882"/>
        <a:ext cx="3382132" cy="319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B724B8-7F5A-AE4B-9B9B-C53B618B1304}">
      <dsp:nvSpPr>
        <dsp:cNvPr id="0" name=""/>
        <dsp:cNvSpPr/>
      </dsp:nvSpPr>
      <dsp:spPr>
        <a:xfrm rot="10800000">
          <a:off x="1545411" y="686"/>
          <a:ext cx="5567979" cy="57180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150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100" b="1" kern="1200" dirty="0">
              <a:solidFill>
                <a:srgbClr val="004E70"/>
              </a:solidFill>
              <a:latin typeface="arial" panose="020B0604020202020204" pitchFamily="34" charset="0"/>
            </a:rPr>
            <a:t>FUST - ACESSA CRÉDITO TELECOM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100" kern="1200" dirty="0">
              <a:solidFill>
                <a:srgbClr val="004E70"/>
              </a:solidFill>
              <a:latin typeface="arial" panose="020B0604020202020204" pitchFamily="34" charset="0"/>
            </a:rPr>
            <a:t>Instrumentos financeiros inovadores para viabilizar o acesso ao crédito para pequenos ISPs em municípios &lt;30k habitantes</a:t>
          </a:r>
        </a:p>
      </dsp:txBody>
      <dsp:txXfrm rot="10800000">
        <a:off x="1688362" y="686"/>
        <a:ext cx="5425028" cy="571804"/>
      </dsp:txXfrm>
    </dsp:sp>
    <dsp:sp modelId="{2E99655E-B56F-A04B-9349-320C4B40E841}">
      <dsp:nvSpPr>
        <dsp:cNvPr id="0" name=""/>
        <dsp:cNvSpPr/>
      </dsp:nvSpPr>
      <dsp:spPr>
        <a:xfrm>
          <a:off x="1259509" y="686"/>
          <a:ext cx="571804" cy="57180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8AD74-8BC9-684B-B2F6-DC4579EED441}">
      <dsp:nvSpPr>
        <dsp:cNvPr id="0" name=""/>
        <dsp:cNvSpPr/>
      </dsp:nvSpPr>
      <dsp:spPr>
        <a:xfrm rot="10800000">
          <a:off x="1545411" y="743177"/>
          <a:ext cx="5567979" cy="57180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15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rgbClr val="004E70"/>
              </a:solidFill>
              <a:latin typeface="arial" panose="020B0604020202020204" pitchFamily="34" charset="0"/>
            </a:rPr>
            <a:t>BNDES PRODIGITAL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rgbClr val="004E70"/>
              </a:solidFill>
              <a:latin typeface="arial" panose="020B0604020202020204" pitchFamily="34" charset="0"/>
            </a:rPr>
            <a:t>Financiamento para projetos estaduais e municipais de conectividade e governo digital</a:t>
          </a:r>
        </a:p>
      </dsp:txBody>
      <dsp:txXfrm rot="10800000">
        <a:off x="1688362" y="743177"/>
        <a:ext cx="5425028" cy="571804"/>
      </dsp:txXfrm>
    </dsp:sp>
    <dsp:sp modelId="{B16FBCF7-AEC0-184C-B942-1922895DB711}">
      <dsp:nvSpPr>
        <dsp:cNvPr id="0" name=""/>
        <dsp:cNvSpPr/>
      </dsp:nvSpPr>
      <dsp:spPr>
        <a:xfrm>
          <a:off x="1259509" y="743177"/>
          <a:ext cx="571804" cy="57180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013F1F-8EAC-1642-935D-8AB8DBC9C636}">
      <dsp:nvSpPr>
        <dsp:cNvPr id="0" name=""/>
        <dsp:cNvSpPr/>
      </dsp:nvSpPr>
      <dsp:spPr>
        <a:xfrm rot="10800000">
          <a:off x="1545411" y="1485669"/>
          <a:ext cx="5567979" cy="57180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15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rgbClr val="004E70"/>
              </a:solidFill>
              <a:latin typeface="arial" panose="020B0604020202020204" pitchFamily="34" charset="0"/>
            </a:rPr>
            <a:t>BB AMAZÔNIA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rgbClr val="004E70"/>
              </a:solidFill>
              <a:latin typeface="arial" panose="020B0604020202020204" pitchFamily="34" charset="0"/>
            </a:rPr>
            <a:t>Oferta de crédito para pequenos ISPs que atuam na Região da Amazônia Legal para apoio as cadeias de bioeconomia</a:t>
          </a:r>
        </a:p>
      </dsp:txBody>
      <dsp:txXfrm rot="10800000">
        <a:off x="1688362" y="1485669"/>
        <a:ext cx="5425028" cy="571804"/>
      </dsp:txXfrm>
    </dsp:sp>
    <dsp:sp modelId="{920640B4-178D-DC48-9CF7-0252115567AD}">
      <dsp:nvSpPr>
        <dsp:cNvPr id="0" name=""/>
        <dsp:cNvSpPr/>
      </dsp:nvSpPr>
      <dsp:spPr>
        <a:xfrm>
          <a:off x="1259509" y="1485669"/>
          <a:ext cx="571804" cy="57180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39D0F7-3591-204C-9265-58DC16AE731A}">
      <dsp:nvSpPr>
        <dsp:cNvPr id="0" name=""/>
        <dsp:cNvSpPr/>
      </dsp:nvSpPr>
      <dsp:spPr>
        <a:xfrm rot="10800000">
          <a:off x="1545411" y="2228161"/>
          <a:ext cx="5567979" cy="57180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15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u="none" kern="1200" dirty="0">
              <a:solidFill>
                <a:srgbClr val="004E70"/>
              </a:solidFill>
              <a:latin typeface="arial" panose="020B0604020202020204" pitchFamily="34" charset="0"/>
            </a:rPr>
            <a:t>BNB PRODEPRO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rgbClr val="004E70"/>
              </a:solidFill>
              <a:latin typeface="arial" panose="020B0604020202020204" pitchFamily="34" charset="0"/>
            </a:rPr>
            <a:t>Financiamento para projetos estaduais de conectividade para apoio às cadeias produtivas da Região Nordeste</a:t>
          </a:r>
          <a:endParaRPr lang="pt-BR" sz="1200" u="none" kern="1200" dirty="0">
            <a:solidFill>
              <a:srgbClr val="004E70"/>
            </a:solidFill>
            <a:latin typeface="arial" panose="020B0604020202020204" pitchFamily="34" charset="0"/>
          </a:endParaRPr>
        </a:p>
      </dsp:txBody>
      <dsp:txXfrm rot="10800000">
        <a:off x="1688362" y="2228161"/>
        <a:ext cx="5425028" cy="571804"/>
      </dsp:txXfrm>
    </dsp:sp>
    <dsp:sp modelId="{EEBF4C75-6FDF-A04B-A29D-4A93EA6D04EC}">
      <dsp:nvSpPr>
        <dsp:cNvPr id="0" name=""/>
        <dsp:cNvSpPr/>
      </dsp:nvSpPr>
      <dsp:spPr>
        <a:xfrm>
          <a:off x="1259509" y="2228161"/>
          <a:ext cx="571804" cy="57180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EA86C1-DB5B-E64A-9960-0775D89DA09C}">
      <dsp:nvSpPr>
        <dsp:cNvPr id="0" name=""/>
        <dsp:cNvSpPr/>
      </dsp:nvSpPr>
      <dsp:spPr>
        <a:xfrm rot="10800000">
          <a:off x="1545411" y="2970653"/>
          <a:ext cx="5567979" cy="57180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150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rgbClr val="004E70"/>
              </a:solidFill>
              <a:latin typeface="arial" panose="020B0604020202020204" pitchFamily="34" charset="0"/>
            </a:rPr>
            <a:t>COOPERAÇÃO TÉCNICA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rgbClr val="004E70"/>
              </a:solidFill>
              <a:latin typeface="arial" panose="020B0604020202020204" pitchFamily="34" charset="0"/>
            </a:rPr>
            <a:t>Pesquisa com ISPs, prefeituras e MPMEs para mapeamento da demanda de crédito para conectividade e transformação digital</a:t>
          </a:r>
          <a:endParaRPr lang="pt-BR" sz="1200" u="sng" kern="1200" dirty="0">
            <a:solidFill>
              <a:srgbClr val="004E70"/>
            </a:solidFill>
            <a:latin typeface="arial" panose="020B0604020202020204" pitchFamily="34" charset="0"/>
          </a:endParaRPr>
        </a:p>
      </dsp:txBody>
      <dsp:txXfrm rot="10800000">
        <a:off x="1688362" y="2970653"/>
        <a:ext cx="5425028" cy="571804"/>
      </dsp:txXfrm>
    </dsp:sp>
    <dsp:sp modelId="{C9742121-98CD-1249-B5C6-400CBD6262BB}">
      <dsp:nvSpPr>
        <dsp:cNvPr id="0" name=""/>
        <dsp:cNvSpPr/>
      </dsp:nvSpPr>
      <dsp:spPr>
        <a:xfrm>
          <a:off x="1259509" y="2970653"/>
          <a:ext cx="571804" cy="571804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902B8D-4986-4687-8C37-7EDE02656A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34BA02-13FE-4506-8223-5FAA552E47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68DA81D-4F78-4FD9-99DE-91C095FB8183}" type="datetimeFigureOut">
              <a:rPr lang="es-ES"/>
              <a:pPr>
                <a:defRPr/>
              </a:pPr>
              <a:t>23/09/2024</a:t>
            </a:fld>
            <a:endParaRPr lang="es-E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0E66546-DA01-47EC-92E2-DFAF0F468A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A49B76C-2772-4984-8184-1CCB3D8B55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E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A8BAD2-7C59-4AC7-8B99-F5418BAB11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49425-9E47-4E9D-9D48-36C97F34D4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442656-3758-49E5-9581-52A73C9D77B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442656-3758-49E5-9581-52A73C9D77BC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9513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0046740D-D45F-3433-6010-51FA4485E5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1A3A2E62-E4AC-E56C-09AF-75E0C7E783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C75C64EF-79E2-9245-D5DC-BEC31CBA9A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CA0D2E1-5F15-6C45-B683-1B5470336B15}" type="slidenum">
              <a:rPr lang="es-ES" altLang="en-US" smtClean="0"/>
              <a:pPr/>
              <a:t>2</a:t>
            </a:fld>
            <a:endParaRPr lang="es-E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5d564c3ce1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5d564c3ce1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O BID </a:t>
            </a:r>
            <a:r>
              <a:rPr lang="en-US" err="1"/>
              <a:t>tem</a:t>
            </a:r>
            <a:r>
              <a:rPr lang="en-US"/>
              <a:t> </a:t>
            </a:r>
            <a:r>
              <a:rPr lang="en-US" err="1"/>
              <a:t>apoiado</a:t>
            </a:r>
            <a:r>
              <a:rPr lang="en-US"/>
              <a:t> </a:t>
            </a:r>
            <a:r>
              <a:rPr lang="en-US" err="1"/>
              <a:t>projetos</a:t>
            </a:r>
            <a:r>
              <a:rPr lang="en-US"/>
              <a:t> de </a:t>
            </a:r>
            <a:r>
              <a:rPr lang="en-US" err="1"/>
              <a:t>desenvolvimento</a:t>
            </a:r>
            <a:r>
              <a:rPr lang="en-US"/>
              <a:t> de infra de </a:t>
            </a:r>
            <a:r>
              <a:rPr lang="en-US" err="1"/>
              <a:t>conectividade</a:t>
            </a:r>
            <a:r>
              <a:rPr lang="en-US"/>
              <a:t> </a:t>
            </a:r>
            <a:r>
              <a:rPr lang="en-US" err="1"/>
              <a:t>em</a:t>
            </a:r>
            <a:r>
              <a:rPr lang="en-US"/>
              <a:t> </a:t>
            </a:r>
            <a:r>
              <a:rPr lang="en-US" err="1"/>
              <a:t>diversos</a:t>
            </a:r>
            <a:r>
              <a:rPr lang="en-US"/>
              <a:t> </a:t>
            </a:r>
            <a:r>
              <a:rPr lang="en-US" err="1"/>
              <a:t>países</a:t>
            </a:r>
            <a:r>
              <a:rPr lang="en-US"/>
              <a:t> da LATAM.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err="1"/>
              <a:t>Os</a:t>
            </a:r>
            <a:r>
              <a:rPr lang="en-US"/>
              <a:t> </a:t>
            </a:r>
            <a:r>
              <a:rPr lang="en-US" err="1"/>
              <a:t>projetos</a:t>
            </a:r>
            <a:r>
              <a:rPr lang="en-US"/>
              <a:t> </a:t>
            </a:r>
            <a:r>
              <a:rPr lang="en-US" err="1"/>
              <a:t>variam</a:t>
            </a:r>
            <a:r>
              <a:rPr lang="en-US"/>
              <a:t> </a:t>
            </a:r>
            <a:r>
              <a:rPr lang="en-US" err="1"/>
              <a:t>desde</a:t>
            </a:r>
            <a:r>
              <a:rPr lang="en-US"/>
              <a:t> a </a:t>
            </a:r>
            <a:r>
              <a:rPr lang="en-US" err="1"/>
              <a:t>oferta</a:t>
            </a:r>
            <a:r>
              <a:rPr lang="en-US"/>
              <a:t> de </a:t>
            </a:r>
            <a:r>
              <a:rPr lang="en-US" err="1"/>
              <a:t>financiamento</a:t>
            </a:r>
            <a:r>
              <a:rPr lang="en-US"/>
              <a:t>, </a:t>
            </a:r>
            <a:r>
              <a:rPr lang="en-US" err="1"/>
              <a:t>até</a:t>
            </a:r>
            <a:r>
              <a:rPr lang="en-US"/>
              <a:t> o </a:t>
            </a:r>
            <a:r>
              <a:rPr lang="en-US" err="1"/>
              <a:t>apoio</a:t>
            </a:r>
            <a:r>
              <a:rPr lang="en-US"/>
              <a:t> </a:t>
            </a:r>
            <a:r>
              <a:rPr lang="en-US" err="1"/>
              <a:t>ao</a:t>
            </a:r>
            <a:r>
              <a:rPr lang="en-US"/>
              <a:t> </a:t>
            </a:r>
            <a:r>
              <a:rPr lang="en-US" err="1"/>
              <a:t>desenho</a:t>
            </a:r>
            <a:r>
              <a:rPr lang="en-US"/>
              <a:t> de </a:t>
            </a:r>
            <a:r>
              <a:rPr lang="en-US" err="1"/>
              <a:t>políticas</a:t>
            </a:r>
            <a:r>
              <a:rPr lang="en-US"/>
              <a:t> </a:t>
            </a:r>
            <a:r>
              <a:rPr lang="en-US" err="1"/>
              <a:t>públicas</a:t>
            </a:r>
            <a:r>
              <a:rPr lang="en-US"/>
              <a:t>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58893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61B281E-F79C-1DD5-AA46-3590ED39A1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024D8DF-27B8-2B41-713C-6AFA64C52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Contexto: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O Brasil tem um mercado de conectividade desenvolvido, com mais de 8.000 pequenos provedores de serviços de Internet, um mercado competitivo de banda larga móvel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 maturidade do quadro legal e regulatório do Brasil é bem reconhecida internacionalmente (por exemplo, OCDE, UIT)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Embora a relação investimento/receitas do mercado de conectividade seja ainda maior do que na maioria dos países desenvolvidos, a relação investimento/utilizador ainda é significativamente inferior à dos países da OCDE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Como resultado, em 2021 houve aprox. 20 milhões de habitantes, 26 mil escolas e 6 mil instalações de saúde sem ligação, para não mencionar outras infraestruturas importantes (por exemplo, estradas, logística, segurança, agricultura, etc.)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Principais razões/problemas (de estudos já encomendados pelo BID)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Falta de acesso ao crédito para que os ISPs expandam rapidamente as suas redes em áreas lucrativas e não conectadas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Necessidade de subsídios públicos para impulsionar a expansão da rede para áreas não lucrativas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Assimetrias de informação e falta de capacidades institucionais a nível estatal para desenvolver um plano de desenvolvimento de conectividade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A missão do BID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Fornecer apoio financeiro e técnico para o governo. fechando suas lacunas de conectividade, melhorando vidas por meio da transformação digital da sociedade (por exemplo, aumentar o acesso à Internet de 90% para 98% da população poderia gerar um aumento de 2,4% no PIB do Brasil)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FA0E993-55D7-D3EE-CDD3-7AA2D03F1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B808B33-22F3-AE41-8558-70C8ED675EB1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7626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61B281E-F79C-1DD5-AA46-3590ED39A1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024D8DF-27B8-2B41-713C-6AFA64C52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Contexto: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O Brasil tem um mercado de conectividade desenvolvido, com mais de 8.000 pequenos provedores de serviços de Internet, um mercado competitivo de banda larga móvel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 maturidade do quadro legal e regulatório do Brasil é bem reconhecida internacionalmente (por exemplo, OCDE, UIT)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Embora a relação investimento/receitas do mercado de conectividade seja ainda maior do que na maioria dos países desenvolvidos, a relação investimento/utilizador ainda é significativamente inferior à dos países da OCDE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Como resultado, em 2021 houve aprox. 20 milhões de habitantes, 26 mil escolas e 6 mil instalações de saúde sem ligação, para não mencionar outras infraestruturas importantes (por exemplo, estradas, logística, segurança, agricultura, etc.)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Principais razões/problemas (de estudos já encomendados pelo BID)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Falta de acesso ao crédito para que os ISPs expandam rapidamente as suas redes em áreas lucrativas e não conectadas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Necessidade de subsídios públicos para impulsionar a expansão da rede para áreas não lucrativas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Assimetrias de informação e falta de capacidades institucionais a nível estatal para desenvolver um plano de desenvolvimento de conectividade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A missão do BID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Fornecer apoio financeiro e técnico para o governo. fechando suas lacunas de conectividade, melhorando vidas por meio da transformação digital da sociedade (por exemplo, aumentar o acesso à Internet de 90% para 98% da população poderia gerar um aumento de 2,4% no PIB do Brasil)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FA0E993-55D7-D3EE-CDD3-7AA2D03F1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B808B33-22F3-AE41-8558-70C8ED675EB1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695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61B281E-F79C-1DD5-AA46-3590ED39A1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024D8DF-27B8-2B41-713C-6AFA64C52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Contexto: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O Brasil tem um mercado de conectividade desenvolvido, com mais de 8.000 pequenos provedores de serviços de Internet, um mercado competitivo de banda larga móvel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 maturidade do quadro legal e regulatório do Brasil é bem reconhecida internacionalmente (por exemplo, OCDE, UIT)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Embora a relação investimento/receitas do mercado de conectividade seja ainda maior do que na maioria dos países desenvolvidos, a relação investimento/utilizador ainda é significativamente inferior à dos países da OCDE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Como resultado, em 2021 houve aprox. 20 milhões de habitantes, 26 mil escolas e 6 mil instalações de saúde sem ligação, para não mencionar outras infraestruturas importantes (por exemplo, estradas, logística, segurança, agricultura, etc.)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Principais razões/problemas (de estudos já encomendados pelo BID)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Falta de acesso ao crédito para que os ISPs expandam rapidamente as suas redes em áreas lucrativas e não conectadas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Necessidade de subsídios públicos para impulsionar a expansão da rede para áreas não lucrativas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Assimetrias de informação e falta de capacidades institucionais a nível estatal para desenvolver um plano de desenvolvimento de conectividade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A missão do BID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Fornecer apoio financeiro e técnico para o governo. fechando suas lacunas de conectividade, melhorando vidas por meio da transformação digital da sociedade (por exemplo, aumentar o acesso à Internet de 90% para 98% da população poderia gerar um aumento de 2,4% no PIB do Brasil)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FA0E993-55D7-D3EE-CDD3-7AA2D03F1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B808B33-22F3-AE41-8558-70C8ED675EB1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791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400" u="sng" dirty="0">
                <a:solidFill>
                  <a:srgbClr val="004E70"/>
                </a:solidFill>
                <a:latin typeface="arial" panose="020B0604020202020204" pitchFamily="34" charset="0"/>
              </a:rPr>
              <a:t>Programa Acessa Crédito Telecom (US$ 101.5M)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Busca implementar, com recursos do FUST, instrumentos inovadores para viabilizar o acesso ao crédito para pequenos ISPs em municípios &lt;30k hab., de modo a estimular a expansão, o uso e a melhoria da qualidade das redes de banda larga fixa.</a:t>
            </a:r>
          </a:p>
          <a:p>
            <a:pPr algn="just">
              <a:spcAft>
                <a:spcPts val="600"/>
              </a:spcAft>
            </a:pPr>
            <a:endParaRPr lang="pt-BR" sz="1200" dirty="0">
              <a:solidFill>
                <a:srgbClr val="004E70"/>
              </a:solidFill>
              <a:latin typeface="arial" panose="020B0604020202020204" pitchFamily="34" charset="0"/>
            </a:endParaRPr>
          </a:p>
          <a:p>
            <a:pPr algn="just"/>
            <a:r>
              <a:rPr lang="pt-BR" sz="1400" u="sng" dirty="0">
                <a:solidFill>
                  <a:srgbClr val="004E70"/>
                </a:solidFill>
                <a:latin typeface="arial" panose="020B0604020202020204" pitchFamily="34" charset="0"/>
              </a:rPr>
              <a:t>BB Amazônia (US$ 250M)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Busca apoiar o desenvolvimento sustentável da região amazônica através da oferta de crédito para MPMEs que atuam nas cadeias de bioeconomia da região, assim como no desenvolvimento da infraestrutura de conectividade e energia renovável na região</a:t>
            </a:r>
          </a:p>
          <a:p>
            <a:pPr algn="just">
              <a:spcAft>
                <a:spcPts val="600"/>
              </a:spcAft>
            </a:pPr>
            <a:endParaRPr lang="pt-BR" sz="1200" dirty="0">
              <a:solidFill>
                <a:srgbClr val="004E70"/>
              </a:solidFill>
              <a:latin typeface="arial" panose="020B0604020202020204" pitchFamily="34" charset="0"/>
            </a:endParaRPr>
          </a:p>
          <a:p>
            <a:pPr algn="just"/>
            <a:r>
              <a:rPr lang="pt-BR" sz="1400" u="sng" dirty="0">
                <a:solidFill>
                  <a:srgbClr val="004E70"/>
                </a:solidFill>
                <a:latin typeface="arial" panose="020B0604020202020204" pitchFamily="34" charset="0"/>
              </a:rPr>
              <a:t>BNDES PRODIGITAL (US$ 180M)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Busca apoiar investimentos em conectividade e transformação digital do governo através de linha de crédito para estados e municípios desenvolverem projetos que visem conectar órgãos públicos (escolas, postos de saúde, etc.), o fortalecimento de habilidades digitais, a construção de cinturões digitais, a oferta de serviços públicos digitais</a:t>
            </a:r>
          </a:p>
          <a:p>
            <a:endParaRPr lang="en-US" dirty="0"/>
          </a:p>
          <a:p>
            <a:pPr algn="just"/>
            <a:r>
              <a:rPr lang="pt-BR" sz="1400" u="sng" dirty="0">
                <a:solidFill>
                  <a:srgbClr val="004E70"/>
                </a:solidFill>
                <a:latin typeface="arial" panose="020B0604020202020204" pitchFamily="34" charset="0"/>
              </a:rPr>
              <a:t>BANDES – COOPERAÇÃO TÉCNICA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Estudos de demanda de crédito para ISPs, projetos de conectividade municipais, e para transformação digital de MPMEs revelaram uma demanda de crédito de ~US$ 150M só no 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442656-3758-49E5-9581-52A73C9D77BC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3275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61B281E-F79C-1DD5-AA46-3590ED39A1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024D8DF-27B8-2B41-713C-6AFA64C52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Contexto: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O Brasil tem um mercado de conectividade desenvolvido, com mais de 8.000 pequenos provedores de serviços de Internet, um mercado competitivo de banda larga móvel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 maturidade do quadro legal e regulatório do Brasil é bem reconhecida internacionalmente (por exemplo, OCDE, UIT)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Embora a relação investimento/receitas do mercado de conectividade seja ainda maior do que na maioria dos países desenvolvidos, a relação investimento/utilizador ainda é significativamente inferior à dos países da OCDE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Como resultado, em 2021 houve aprox. 20 milhões de habitantes, 26 mil escolas e 6 mil instalações de saúde sem ligação, para não mencionar outras infraestruturas importantes (por exemplo, estradas, logística, segurança, agricultura, etc.)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Principais razões/problemas (de estudos já encomendados pelo BID)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Falta de acesso ao crédito para que os ISPs expandam rapidamente as suas redes em áreas lucrativas e não conectadas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Necessidade de subsídios públicos para impulsionar a expansão da rede para áreas não lucrativas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Assimetrias de informação e falta de capacidades institucionais a nível estatal para desenvolver um plano de desenvolvimento de conectividade</a:t>
            </a:r>
          </a:p>
          <a:p>
            <a:pPr marL="228600" eaLnBrk="1" hangingPunct="1">
              <a:spcBef>
                <a:spcPct val="0"/>
              </a:spcBef>
              <a:buFontTx/>
              <a:buChar char="•"/>
            </a:pPr>
            <a:r>
              <a:rPr lang="pt" altLang="en-US" sz="1100">
                <a:solidFill>
                  <a:srgbClr val="000000"/>
                </a:solidFill>
              </a:rPr>
              <a:t>A missão do BID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pt" altLang="en-US" sz="1100">
                <a:solidFill>
                  <a:srgbClr val="000000"/>
                </a:solidFill>
              </a:rPr>
              <a:t>Fornecer apoio financeiro e técnico para o governo. fechando suas lacunas de conectividade, melhorando vidas por meio da transformação digital da sociedade (por exemplo, aumentar o acesso à Internet de 90% para 98% da população poderia gerar um aumento de 2,4% no PIB do Brasil)</a:t>
            </a:r>
          </a:p>
          <a:p>
            <a:pPr marL="742950" lvl="1" indent="-28575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FA0E993-55D7-D3EE-CDD3-7AA2D03F1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B808B33-22F3-AE41-8558-70C8ED675EB1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101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442656-3758-49E5-9581-52A73C9D77BC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4677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D9BA2-FAEC-44AA-8BE7-A5FB92EAF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46224-9D2A-455C-A41D-F4209EFB2D9F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A1CF8-ECF4-4459-AABA-BCFA7384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98979-7E3E-4380-915E-A07E6D0DE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904C6-8ADF-47DB-8F68-F7201D96496B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21981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2CA6A-E121-449D-BC13-FAAB078E0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4CB48-E129-4F6F-BCF5-CAA9A76ABB18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0796E-3F11-4DC9-AAB2-56F5E3EB1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CB07C-55A0-4750-A08C-F1922A72D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E957F-28C0-49AD-BA5E-E18D477599D1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62473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3C8F5-35AF-44EB-8A71-E12128B70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6EF7B-8AA2-4BC9-ADBF-40EFBEC138AE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1CD1E-E4B4-4082-A469-2EA413AA0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49366-1C7B-477E-9C40-F7914FC7E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A8249-9699-4154-87E9-C00714E10D74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57981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m_Titulo_Fundo_Azul">
    <p:bg>
      <p:bgPr>
        <a:solidFill>
          <a:srgbClr val="0C23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5">
            <a:extLst>
              <a:ext uri="{FF2B5EF4-FFF2-40B4-BE49-F238E27FC236}">
                <a16:creationId xmlns:a16="http://schemas.microsoft.com/office/drawing/2014/main" id="{67DAC340-6439-4B1C-B57F-CA797BD6F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4873500"/>
            <a:ext cx="270000" cy="270000"/>
          </a:xfrm>
        </p:spPr>
        <p:txBody>
          <a:bodyPr/>
          <a:lstStyle>
            <a:lvl1pPr algn="ctr">
              <a:defRPr sz="600" i="0">
                <a:solidFill>
                  <a:srgbClr val="DA291C"/>
                </a:solidFill>
              </a:defRPr>
            </a:lvl1pPr>
          </a:lstStyle>
          <a:p>
            <a:fld id="{CE882101-F1A5-4CDA-8F11-441472E53C7B}" type="slidenum">
              <a:rPr lang="pt-BR" smtClean="0"/>
              <a:pPr/>
              <a:t>‹#›</a:t>
            </a:fld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BB5C611-AA7C-4617-B482-D89089853D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0"/>
          <a:stretch/>
        </p:blipFill>
        <p:spPr>
          <a:xfrm>
            <a:off x="291429" y="4900500"/>
            <a:ext cx="309158" cy="216000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93EE0A85-D846-4F3E-A84C-8C9A1A210FAF}"/>
              </a:ext>
            </a:extLst>
          </p:cNvPr>
          <p:cNvCxnSpPr/>
          <p:nvPr userDrawn="1"/>
        </p:nvCxnSpPr>
        <p:spPr>
          <a:xfrm>
            <a:off x="792000" y="5024076"/>
            <a:ext cx="7560000" cy="0"/>
          </a:xfrm>
          <a:prstGeom prst="line">
            <a:avLst/>
          </a:prstGeom>
          <a:ln w="635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DDAEA5C2-E487-4369-9487-4CE3CCBA3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07" r="35400"/>
          <a:stretch/>
        </p:blipFill>
        <p:spPr>
          <a:xfrm>
            <a:off x="8487000" y="4981748"/>
            <a:ext cx="540000" cy="5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6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THREE COLUMNS 1">
    <p:bg>
      <p:bgPr>
        <a:gradFill>
          <a:gsLst>
            <a:gs pos="0">
              <a:srgbClr val="052643"/>
            </a:gs>
            <a:gs pos="100000">
              <a:srgbClr val="04152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ctrTitle"/>
          </p:nvPr>
        </p:nvSpPr>
        <p:spPr>
          <a:xfrm>
            <a:off x="1557931" y="2064013"/>
            <a:ext cx="2076000" cy="1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ctrTitle" idx="2"/>
          </p:nvPr>
        </p:nvSpPr>
        <p:spPr>
          <a:xfrm>
            <a:off x="1557931" y="3466700"/>
            <a:ext cx="2076000" cy="1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ctrTitle" idx="3"/>
          </p:nvPr>
        </p:nvSpPr>
        <p:spPr>
          <a:xfrm>
            <a:off x="1557931" y="2765356"/>
            <a:ext cx="2076000" cy="1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ctrTitle" idx="4"/>
          </p:nvPr>
        </p:nvSpPr>
        <p:spPr>
          <a:xfrm>
            <a:off x="998325" y="644550"/>
            <a:ext cx="7833900" cy="60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Black"/>
              <a:buNone/>
              <a:defRPr sz="3000" b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5200"/>
              <a:buNone/>
              <a:defRPr sz="5200">
                <a:solidFill>
                  <a:srgbClr val="48FFD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5458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05001-3AC2-4455-9B3F-82CF28E8C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17E15-9F22-42C4-9F4F-364473220201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F5224-E1AE-40E7-BED7-837797DE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D0522-EF0E-4874-B6CA-4F34C2B4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8392A-E176-4226-B1D5-67BEE46E36E1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263041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EFA46-0981-4CDC-ADA6-B9E8C122A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F5E00-B1A1-40D9-A73A-1D7914CC0321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A4C96-D5C0-464B-8501-8FA7AD078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5700F-E923-499B-9C90-4F752E2F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D2C7A-05C9-49A2-9122-F6D618CAE6E1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1363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CC8D2E-5DE9-4B49-BB17-18A79C21E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5584D-9BAB-40F6-8A43-6D64CB9326B0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0C2EB5-29AD-4967-AE36-3A49E3DF7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281B80-9052-4DAB-BBC8-A2B29AF5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F76CC-5C93-49F2-9E3E-D0E2E65EBE30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0653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AEFFE2-AE74-4AD5-9E16-00EC14BB9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218D6-894F-4141-94D4-E7273212A077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345915D-CD07-465F-BCDC-82F950059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06D3C0-0D02-44DA-B641-CB8EB4009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B765C-1177-4DD1-B488-85E5F3ACE6C2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807264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A90301B-10F7-4D9C-AFE2-E3EF79A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18FE9-4E8E-45E3-8B36-58909B4D06D9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F395B80-FC38-4836-A820-023692431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C82BD36-5372-4590-A59E-9FB5B9460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16468-C569-4D66-BBFD-AEFE7AB7DA86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64356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AC1EA68-C474-4E43-AEB9-98089D6A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64B2E-6992-4E1D-B24F-A28BB54D4B52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5FA904-0587-42EC-ADB4-8B8BBFF96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8053E84-1B94-4A2B-888A-1C4E4B306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D4CE8-D786-4145-9DC6-5681CD5FE8BC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5413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0A1246A-8246-4874-BA3F-A8C8AADCA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ED7B-ECE3-4F25-9405-D30BDF035398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4636FE-CFCE-4AEA-A40A-C6828BB17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88B9C7-B378-4D33-B56D-FA967E781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4A659-6448-4DFF-89AB-DD1E23EF27A3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59170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E0627C-1971-4326-B916-33650119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EAC4-6D85-4008-AE29-502FAC549558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F39583-F3D5-4931-AFED-7DED19D7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E71798-8BBD-418F-B8DE-EBF5554E3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D5AB7-3E4B-4E1F-93BD-88DD16D9DBC7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970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5E7E929-42BF-4787-BEC0-EC341CFEEEB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65AB12F-8DE8-4A60-A18B-F242A59DE1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Click to edit Master text styles</a:t>
            </a:r>
          </a:p>
          <a:p>
            <a:pPr lvl="1"/>
            <a:r>
              <a:rPr lang="es-ES_tradnl" altLang="en-US"/>
              <a:t>Second level</a:t>
            </a:r>
          </a:p>
          <a:p>
            <a:pPr lvl="2"/>
            <a:r>
              <a:rPr lang="es-ES_tradnl" altLang="en-US"/>
              <a:t>Third level</a:t>
            </a:r>
          </a:p>
          <a:p>
            <a:pPr lvl="3"/>
            <a:r>
              <a:rPr lang="es-ES_tradnl" altLang="en-US"/>
              <a:t>Fourth level</a:t>
            </a:r>
          </a:p>
          <a:p>
            <a:pPr lvl="4"/>
            <a:r>
              <a:rPr lang="es-ES_tradnl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9B3EF-0572-4AFC-A9B4-526BFA7782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5C8E13-B52F-4A74-B8DB-C9B0A829BD59}" type="datetimeFigureOut">
              <a:rPr lang="en-US"/>
              <a:pPr>
                <a:defRPr/>
              </a:pPr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31590-A632-49FF-8D78-3D8DB9A3CD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2BBBA-7C7D-4F2C-B8F0-30A601CDE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E6343E-4E1C-488F-9056-CC92A883DC04}" type="slidenum">
              <a:rPr lang="en-US" altLang="es-ES"/>
              <a:pPr>
                <a:defRPr/>
              </a:pPr>
              <a:t>‹#›</a:t>
            </a:fld>
            <a:endParaRPr lang="en-U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21.png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microsoft.com/office/2007/relationships/diagramDrawing" Target="../diagrams/drawing2.xml"/><Relationship Id="rId5" Type="http://schemas.openxmlformats.org/officeDocument/2006/relationships/image" Target="../media/image23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22.png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hyperlink" Target="https://www.cepal.org/sites/default/files/publication/files/46817/S2000960_en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1" name="p!!Rectangle">
            <a:extLst>
              <a:ext uri="{FF2B5EF4-FFF2-40B4-BE49-F238E27FC236}">
                <a16:creationId xmlns:a16="http://schemas.microsoft.com/office/drawing/2014/main" id="{C7B352FC-1F44-4AB9-A2BD-FBF231C6B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42DF76-2A2F-45CE-A03C-EE8A6FDD2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635" b="26115"/>
          <a:stretch/>
        </p:blipFill>
        <p:spPr>
          <a:xfrm>
            <a:off x="0" y="11"/>
            <a:ext cx="10203412" cy="5143489"/>
          </a:xfrm>
          <a:prstGeom prst="rect">
            <a:avLst/>
          </a:prstGeom>
        </p:spPr>
      </p:pic>
      <p:sp>
        <p:nvSpPr>
          <p:cNvPr id="93" name="m!!text rectangle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3664" y="3537066"/>
            <a:ext cx="4716196" cy="1179862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m!!accent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088" y="3881783"/>
            <a:ext cx="96012" cy="4904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793273" y="4120137"/>
            <a:ext cx="766094" cy="13716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31B2B5-B8AA-4800-A514-BF38B6701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823" y="3688953"/>
            <a:ext cx="1603508" cy="87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D3C37C-C0E9-2244-4396-021F3C42CECF}"/>
              </a:ext>
            </a:extLst>
          </p:cNvPr>
          <p:cNvSpPr txBox="1"/>
          <p:nvPr/>
        </p:nvSpPr>
        <p:spPr>
          <a:xfrm>
            <a:off x="516533" y="3613007"/>
            <a:ext cx="2732761" cy="966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2000" b="1" dirty="0" err="1">
                <a:solidFill>
                  <a:srgbClr val="004E70"/>
                </a:solidFill>
                <a:latin typeface="+mj-lt"/>
                <a:ea typeface="+mj-ea"/>
                <a:cs typeface="+mj-cs"/>
              </a:rPr>
              <a:t>Seminário</a:t>
            </a:r>
            <a:endParaRPr lang="en-US" altLang="en-US" sz="2000" b="1" dirty="0">
              <a:solidFill>
                <a:srgbClr val="004E70"/>
              </a:solidFill>
              <a:latin typeface="+mj-lt"/>
              <a:ea typeface="+mj-ea"/>
              <a:cs typeface="+mj-cs"/>
            </a:endParaRPr>
          </a:p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2000" b="1" dirty="0" err="1">
                <a:solidFill>
                  <a:srgbClr val="004E70"/>
                </a:solidFill>
                <a:latin typeface="+mj-lt"/>
                <a:ea typeface="+mj-ea"/>
                <a:cs typeface="+mj-cs"/>
              </a:rPr>
              <a:t>Acessa</a:t>
            </a:r>
            <a:r>
              <a:rPr lang="en-US" altLang="en-US" sz="2000" b="1" dirty="0">
                <a:solidFill>
                  <a:srgbClr val="004E70"/>
                </a:solidFill>
                <a:latin typeface="+mj-lt"/>
                <a:ea typeface="+mj-ea"/>
                <a:cs typeface="+mj-cs"/>
              </a:rPr>
              <a:t> Crédito Telecom</a:t>
            </a:r>
          </a:p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200" b="1" dirty="0">
                <a:solidFill>
                  <a:srgbClr val="004E70"/>
                </a:solidFill>
                <a:latin typeface="+mj-lt"/>
                <a:ea typeface="+mj-ea"/>
                <a:cs typeface="+mj-cs"/>
              </a:rPr>
              <a:t>24/09/2024</a:t>
            </a:r>
          </a:p>
        </p:txBody>
      </p:sp>
    </p:spTree>
    <p:extLst>
      <p:ext uri="{BB962C8B-B14F-4D97-AF65-F5344CB8AC3E}">
        <p14:creationId xmlns:p14="http://schemas.microsoft.com/office/powerpoint/2010/main" val="352655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9E523-8C02-DD47-E2D8-502EB78B4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>
            <a:extLst>
              <a:ext uri="{FF2B5EF4-FFF2-40B4-BE49-F238E27FC236}">
                <a16:creationId xmlns:a16="http://schemas.microsoft.com/office/drawing/2014/main" id="{A0AE84DF-E095-2E6C-DF27-420EEE085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420688"/>
            <a:ext cx="5672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800" b="1">
                <a:solidFill>
                  <a:srgbClr val="004B73"/>
                </a:solidFill>
                <a:latin typeface="Arial" panose="020B0604020202020204" pitchFamily="34" charset="0"/>
              </a:rPr>
              <a:t>ONDE O FUST PODE CHEGAR?</a:t>
            </a:r>
          </a:p>
        </p:txBody>
      </p:sp>
      <p:sp>
        <p:nvSpPr>
          <p:cNvPr id="2" name="CaixaDeTexto 4">
            <a:extLst>
              <a:ext uri="{FF2B5EF4-FFF2-40B4-BE49-F238E27FC236}">
                <a16:creationId xmlns:a16="http://schemas.microsoft.com/office/drawing/2014/main" id="{18C3E5BF-E3FB-093F-B1B0-8650A8D7C536}"/>
              </a:ext>
            </a:extLst>
          </p:cNvPr>
          <p:cNvSpPr txBox="1"/>
          <p:nvPr/>
        </p:nvSpPr>
        <p:spPr>
          <a:xfrm>
            <a:off x="374650" y="1111627"/>
            <a:ext cx="5803512" cy="4031873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1600" b="1">
                <a:solidFill>
                  <a:srgbClr val="004E70"/>
                </a:solidFill>
                <a:latin typeface="arial" panose="020B0604020202020204" pitchFamily="34" charset="0"/>
              </a:rPr>
              <a:t>Ganho de Escala: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FUST acessado por pelo menos 10-20 diferentes bancos públicos e privados, de diferentes portes e regiões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Múltiplos instrumentos financeiros (FIDCs, garantias/fianças, financiamento tradicional)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Beneficiários: fabricantes, </a:t>
            </a:r>
            <a:r>
              <a:rPr lang="pt-BR" sz="1600" err="1">
                <a:solidFill>
                  <a:srgbClr val="004E70"/>
                </a:solidFill>
                <a:latin typeface="arial" panose="020B0604020202020204" pitchFamily="34" charset="0"/>
              </a:rPr>
              <a:t>ISPs</a:t>
            </a: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 (móvel e fixo, grandes e pequenos), redes neutras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600">
              <a:solidFill>
                <a:srgbClr val="004E70"/>
              </a:solidFill>
              <a:latin typeface="arial" panose="020B0604020202020204" pitchFamily="34" charset="0"/>
            </a:endParaRPr>
          </a:p>
          <a:p>
            <a:pPr algn="just"/>
            <a:r>
              <a:rPr lang="pt-BR" sz="1600" b="1">
                <a:solidFill>
                  <a:srgbClr val="004E70"/>
                </a:solidFill>
                <a:latin typeface="arial" panose="020B0604020202020204" pitchFamily="34" charset="0"/>
              </a:rPr>
              <a:t>Maximização do Impacto: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Milhões de pessoas impactadas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Centenas/Milhares de empresas beneficiadas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Bilhões de reais de capital privado dos bancos mobilizado (</a:t>
            </a:r>
            <a:r>
              <a:rPr lang="pt-BR" sz="1600" err="1">
                <a:solidFill>
                  <a:srgbClr val="004E70"/>
                </a:solidFill>
                <a:latin typeface="arial" panose="020B0604020202020204" pitchFamily="34" charset="0"/>
              </a:rPr>
              <a:t>blending</a:t>
            </a: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Rastreamento do impacto a nível granular (ciência de dados)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>
                <a:solidFill>
                  <a:srgbClr val="004E70"/>
                </a:solidFill>
                <a:latin typeface="arial" panose="020B0604020202020204" pitchFamily="34" charset="0"/>
              </a:rPr>
              <a:t>Criação de um mercado de crédito perene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7F4ACC-421B-EC16-5398-FA89706F2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207" y="123748"/>
            <a:ext cx="2753324" cy="396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56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1" name="p!!Rectangle">
            <a:extLst>
              <a:ext uri="{FF2B5EF4-FFF2-40B4-BE49-F238E27FC236}">
                <a16:creationId xmlns:a16="http://schemas.microsoft.com/office/drawing/2014/main" id="{C7B352FC-1F44-4AB9-A2BD-FBF231C6B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42DF76-2A2F-45CE-A03C-EE8A6FDD2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635" b="26115"/>
          <a:stretch/>
        </p:blipFill>
        <p:spPr>
          <a:xfrm>
            <a:off x="0" y="11"/>
            <a:ext cx="10203412" cy="5143489"/>
          </a:xfrm>
          <a:prstGeom prst="rect">
            <a:avLst/>
          </a:prstGeom>
        </p:spPr>
      </p:pic>
      <p:sp>
        <p:nvSpPr>
          <p:cNvPr id="93" name="m!!text rectangle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3664" y="3537066"/>
            <a:ext cx="4716196" cy="1179862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m!!accent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088" y="3881783"/>
            <a:ext cx="96012" cy="4904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793273" y="4120137"/>
            <a:ext cx="766094" cy="13716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31B2B5-B8AA-4800-A514-BF38B6701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823" y="3688953"/>
            <a:ext cx="1603508" cy="87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A3DD4D-19DE-5686-6E6D-96B41568B265}"/>
              </a:ext>
            </a:extLst>
          </p:cNvPr>
          <p:cNvSpPr txBox="1"/>
          <p:nvPr/>
        </p:nvSpPr>
        <p:spPr>
          <a:xfrm>
            <a:off x="413664" y="298423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None/>
            </a:pPr>
            <a:r>
              <a:rPr lang="en-US" altLang="en-US" b="1" err="1">
                <a:solidFill>
                  <a:srgbClr val="004E70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rPr>
              <a:t>Obrigado</a:t>
            </a:r>
            <a:r>
              <a:rPr lang="en-US" altLang="en-US" sz="1800" b="1">
                <a:solidFill>
                  <a:srgbClr val="004E70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rPr>
              <a:t>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7B1BE3-EF37-3713-0A73-016AF7AFF3B7}"/>
              </a:ext>
            </a:extLst>
          </p:cNvPr>
          <p:cNvSpPr txBox="1"/>
          <p:nvPr/>
        </p:nvSpPr>
        <p:spPr>
          <a:xfrm>
            <a:off x="509676" y="3730962"/>
            <a:ext cx="3166646" cy="834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b="1" dirty="0" err="1">
                <a:solidFill>
                  <a:srgbClr val="004E70"/>
                </a:solidFill>
                <a:latin typeface="+mj-lt"/>
                <a:ea typeface="+mj-ea"/>
                <a:cs typeface="+mj-cs"/>
              </a:rPr>
              <a:t>Divisão</a:t>
            </a:r>
            <a:r>
              <a:rPr lang="en-US" altLang="en-US" sz="1600" b="1" dirty="0">
                <a:solidFill>
                  <a:srgbClr val="004E70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altLang="en-US" sz="1600" b="1" dirty="0" err="1">
                <a:solidFill>
                  <a:srgbClr val="004E70"/>
                </a:solidFill>
                <a:latin typeface="+mj-lt"/>
                <a:ea typeface="+mj-ea"/>
                <a:cs typeface="+mj-cs"/>
              </a:rPr>
              <a:t>Conectividade</a:t>
            </a:r>
            <a:r>
              <a:rPr lang="en-US" altLang="en-US" sz="1600" b="1" dirty="0">
                <a:solidFill>
                  <a:srgbClr val="004E70"/>
                </a:solidFill>
                <a:latin typeface="+mj-lt"/>
                <a:ea typeface="+mj-ea"/>
                <a:cs typeface="+mj-cs"/>
              </a:rPr>
              <a:t>, Mercados e </a:t>
            </a:r>
            <a:r>
              <a:rPr lang="en-US" altLang="en-US" sz="1600" b="1" dirty="0" err="1">
                <a:solidFill>
                  <a:srgbClr val="004E70"/>
                </a:solidFill>
                <a:latin typeface="+mj-lt"/>
                <a:ea typeface="+mj-ea"/>
                <a:cs typeface="+mj-cs"/>
              </a:rPr>
              <a:t>Finanças</a:t>
            </a:r>
            <a:endParaRPr lang="en-US" altLang="en-US" sz="1600" b="1" dirty="0">
              <a:solidFill>
                <a:srgbClr val="004E70"/>
              </a:solidFill>
              <a:latin typeface="+mj-lt"/>
              <a:ea typeface="+mj-ea"/>
              <a:cs typeface="+mj-cs"/>
            </a:endParaRPr>
          </a:p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b="1" dirty="0">
                <a:solidFill>
                  <a:srgbClr val="004E70"/>
                </a:solidFill>
                <a:latin typeface="+mj-lt"/>
                <a:ea typeface="+mj-ea"/>
                <a:cs typeface="+mj-cs"/>
              </a:rPr>
              <a:t>12/06/2024</a:t>
            </a:r>
          </a:p>
        </p:txBody>
      </p:sp>
    </p:spTree>
    <p:extLst>
      <p:ext uri="{BB962C8B-B14F-4D97-AF65-F5344CB8AC3E}">
        <p14:creationId xmlns:p14="http://schemas.microsoft.com/office/powerpoint/2010/main" val="348273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Icon&#10;&#10;Description automatically generated">
            <a:extLst>
              <a:ext uri="{FF2B5EF4-FFF2-40B4-BE49-F238E27FC236}">
                <a16:creationId xmlns:a16="http://schemas.microsoft.com/office/drawing/2014/main" id="{3234C0B8-7AD6-E1D2-145C-32A026E92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910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0" descr="Icon&#10;&#10;Description automatically generated">
            <a:extLst>
              <a:ext uri="{FF2B5EF4-FFF2-40B4-BE49-F238E27FC236}">
                <a16:creationId xmlns:a16="http://schemas.microsoft.com/office/drawing/2014/main" id="{D40CE70E-3554-6916-2192-21947A445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0"/>
            <a:ext cx="42910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>
            <a:extLst>
              <a:ext uri="{FF2B5EF4-FFF2-40B4-BE49-F238E27FC236}">
                <a16:creationId xmlns:a16="http://schemas.microsoft.com/office/drawing/2014/main" id="{8A48C9B9-A620-67EA-3A89-C14B36197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67200"/>
            <a:ext cx="16716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EFF3CC22-F2FC-EB51-2D9C-61F28AA69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969963"/>
            <a:ext cx="2103438" cy="99536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es-ES" sz="2100" b="1">
                <a:solidFill>
                  <a:schemeClr val="bg1"/>
                </a:solidFill>
                <a:latin typeface="Gotham Medium" pitchFamily="50" charset="0"/>
                <a:ea typeface="+mj-ea"/>
                <a:cs typeface="Gotham Medium" pitchFamily="50" charset="0"/>
              </a:rPr>
              <a:t>Agenda</a:t>
            </a:r>
          </a:p>
        </p:txBody>
      </p:sp>
      <p:sp>
        <p:nvSpPr>
          <p:cNvPr id="5126" name="Content Placeholder 2">
            <a:extLst>
              <a:ext uri="{FF2B5EF4-FFF2-40B4-BE49-F238E27FC236}">
                <a16:creationId xmlns:a16="http://schemas.microsoft.com/office/drawing/2014/main" id="{08C47CC7-C35B-E782-534E-15628A6EE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33" y="2000250"/>
            <a:ext cx="4770956" cy="2266950"/>
          </a:xfrm>
        </p:spPr>
        <p:txBody>
          <a:bodyPr/>
          <a:lstStyle/>
          <a:p>
            <a:pPr marL="514350" indent="-400050" defTabSz="914400" eaLnBrk="1" hangingPunct="1">
              <a:lnSpc>
                <a:spcPct val="150000"/>
              </a:lnSpc>
              <a:buFont typeface="+mj-lt"/>
              <a:buAutoNum type="romanUcPeriod"/>
            </a:pPr>
            <a:r>
              <a:rPr lang="pt-BR" altLang="en-US" sz="1600" dirty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rPr>
              <a:t>O BID – Estratégia Conectividade BR</a:t>
            </a:r>
          </a:p>
          <a:p>
            <a:pPr marL="514350" indent="-400050" defTabSz="914400" eaLnBrk="1" hangingPunct="1">
              <a:lnSpc>
                <a:spcPct val="150000"/>
              </a:lnSpc>
              <a:buFont typeface="+mj-lt"/>
              <a:buAutoNum type="romanUcPeriod"/>
            </a:pPr>
            <a:r>
              <a:rPr lang="pt-BR" altLang="en-US" sz="1600" dirty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rPr>
              <a:t>O Programa Acessa à Crédito Telecom</a:t>
            </a:r>
          </a:p>
          <a:p>
            <a:pPr marL="400050" indent="-285750" defTabSz="914400" eaLnBrk="1" hangingPunct="1">
              <a:lnSpc>
                <a:spcPct val="150000"/>
              </a:lnSpc>
            </a:pPr>
            <a:endParaRPr lang="pt-BR" altLang="en-US" sz="1600" dirty="0">
              <a:solidFill>
                <a:schemeClr val="bg1"/>
              </a:solidFill>
              <a:latin typeface="Gotham Medium" pitchFamily="50" charset="0"/>
              <a:ea typeface="Gotham Medium" pitchFamily="50" charset="0"/>
              <a:cs typeface="Gotham Medium" pitchFamily="50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3056B9-66BC-D493-A733-7883BBFF02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276" y="969963"/>
            <a:ext cx="3313272" cy="33637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Background pattern&#10;&#10;Description automatically generated">
            <a:extLst>
              <a:ext uri="{FF2B5EF4-FFF2-40B4-BE49-F238E27FC236}">
                <a16:creationId xmlns:a16="http://schemas.microsoft.com/office/drawing/2014/main" id="{98791415-1818-4C3E-ABD3-90F4C04CE3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14" r="19089" b="2"/>
          <a:stretch/>
        </p:blipFill>
        <p:spPr>
          <a:xfrm flipH="1">
            <a:off x="0" y="2"/>
            <a:ext cx="9144000" cy="5143498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pic>
      <p:sp>
        <p:nvSpPr>
          <p:cNvPr id="399" name="Google Shape;399;p26"/>
          <p:cNvSpPr txBox="1">
            <a:spLocks noGrp="1"/>
          </p:cNvSpPr>
          <p:nvPr>
            <p:ph type="ctrTitle" idx="4"/>
          </p:nvPr>
        </p:nvSpPr>
        <p:spPr>
          <a:xfrm>
            <a:off x="449591" y="728328"/>
            <a:ext cx="7833900" cy="6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</a:pPr>
            <a:r>
              <a:rPr lang="pt-BR" sz="2600" b="1">
                <a:solidFill>
                  <a:srgbClr val="022775"/>
                </a:solidFill>
                <a:latin typeface="+mj-lt"/>
                <a:ea typeface="+mn-ea"/>
                <a:cs typeface="Arial" panose="020B0604020202020204" pitchFamily="34" charset="0"/>
              </a:rPr>
              <a:t>US$7 bilhões em Projetos de Conectividade </a:t>
            </a:r>
          </a:p>
        </p:txBody>
      </p:sp>
      <p:sp>
        <p:nvSpPr>
          <p:cNvPr id="45" name="Google Shape;396;p26">
            <a:extLst>
              <a:ext uri="{FF2B5EF4-FFF2-40B4-BE49-F238E27FC236}">
                <a16:creationId xmlns:a16="http://schemas.microsoft.com/office/drawing/2014/main" id="{C9844202-E8AA-4CFC-A495-D582F92531A4}"/>
              </a:ext>
            </a:extLst>
          </p:cNvPr>
          <p:cNvSpPr/>
          <p:nvPr/>
        </p:nvSpPr>
        <p:spPr>
          <a:xfrm>
            <a:off x="4572000" y="2514110"/>
            <a:ext cx="2326500" cy="381000"/>
          </a:xfrm>
          <a:prstGeom prst="homePlat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46" name="Google Shape;397;p26">
            <a:extLst>
              <a:ext uri="{FF2B5EF4-FFF2-40B4-BE49-F238E27FC236}">
                <a16:creationId xmlns:a16="http://schemas.microsoft.com/office/drawing/2014/main" id="{FC6F4DAF-80B0-480E-861E-74CF763AFC27}"/>
              </a:ext>
            </a:extLst>
          </p:cNvPr>
          <p:cNvSpPr/>
          <p:nvPr/>
        </p:nvSpPr>
        <p:spPr>
          <a:xfrm>
            <a:off x="4572000" y="2002678"/>
            <a:ext cx="2326500" cy="381000"/>
          </a:xfrm>
          <a:prstGeom prst="homePlat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47" name="Google Shape;398;p26">
            <a:extLst>
              <a:ext uri="{FF2B5EF4-FFF2-40B4-BE49-F238E27FC236}">
                <a16:creationId xmlns:a16="http://schemas.microsoft.com/office/drawing/2014/main" id="{17649E6F-6BF2-4356-B144-038599C8B55E}"/>
              </a:ext>
            </a:extLst>
          </p:cNvPr>
          <p:cNvSpPr/>
          <p:nvPr/>
        </p:nvSpPr>
        <p:spPr>
          <a:xfrm>
            <a:off x="4572000" y="1484212"/>
            <a:ext cx="2326500" cy="381000"/>
          </a:xfrm>
          <a:prstGeom prst="homePlat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48" name="Google Shape;400;p26">
            <a:extLst>
              <a:ext uri="{FF2B5EF4-FFF2-40B4-BE49-F238E27FC236}">
                <a16:creationId xmlns:a16="http://schemas.microsoft.com/office/drawing/2014/main" id="{E556A6C8-56FD-4B68-A8B5-9B64E75EC94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97250" y="1758588"/>
            <a:ext cx="2076000" cy="1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004E70"/>
                </a:solidFill>
                <a:latin typeface="+mn-lt"/>
              </a:rPr>
              <a:t>FINANCIAMENTO DE PROJETOS</a:t>
            </a:r>
            <a:endParaRPr sz="1200" b="1">
              <a:solidFill>
                <a:srgbClr val="004E70"/>
              </a:solidFill>
              <a:latin typeface="+mn-lt"/>
            </a:endParaRPr>
          </a:p>
        </p:txBody>
      </p:sp>
      <p:sp>
        <p:nvSpPr>
          <p:cNvPr id="49" name="Google Shape;402;p26">
            <a:extLst>
              <a:ext uri="{FF2B5EF4-FFF2-40B4-BE49-F238E27FC236}">
                <a16:creationId xmlns:a16="http://schemas.microsoft.com/office/drawing/2014/main" id="{B6E8DDA2-BF7C-4AF3-81BF-4D72067890E7}"/>
              </a:ext>
            </a:extLst>
          </p:cNvPr>
          <p:cNvSpPr txBox="1">
            <a:spLocks/>
          </p:cNvSpPr>
          <p:nvPr/>
        </p:nvSpPr>
        <p:spPr>
          <a:xfrm>
            <a:off x="4697250" y="2277606"/>
            <a:ext cx="2201250" cy="1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r>
              <a:rPr lang="en-US" sz="1200" b="1">
                <a:solidFill>
                  <a:srgbClr val="004E70"/>
                </a:solidFill>
                <a:latin typeface="+mn-lt"/>
              </a:rPr>
              <a:t>FINANCIAMENTO POR INSTITUIÇÕES FINANCEIRAS</a:t>
            </a:r>
          </a:p>
        </p:txBody>
      </p:sp>
      <p:sp>
        <p:nvSpPr>
          <p:cNvPr id="50" name="Google Shape;404;p26">
            <a:extLst>
              <a:ext uri="{FF2B5EF4-FFF2-40B4-BE49-F238E27FC236}">
                <a16:creationId xmlns:a16="http://schemas.microsoft.com/office/drawing/2014/main" id="{B304EA6B-8BAA-4FC9-92DB-3EA7C86C57CF}"/>
              </a:ext>
            </a:extLst>
          </p:cNvPr>
          <p:cNvSpPr/>
          <p:nvPr/>
        </p:nvSpPr>
        <p:spPr>
          <a:xfrm>
            <a:off x="4055700" y="1462762"/>
            <a:ext cx="423900" cy="4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1" name="Google Shape;405;p26">
            <a:extLst>
              <a:ext uri="{FF2B5EF4-FFF2-40B4-BE49-F238E27FC236}">
                <a16:creationId xmlns:a16="http://schemas.microsoft.com/office/drawing/2014/main" id="{5E0515E0-C3EF-451E-B8CF-7A561BB4C9F4}"/>
              </a:ext>
            </a:extLst>
          </p:cNvPr>
          <p:cNvSpPr/>
          <p:nvPr/>
        </p:nvSpPr>
        <p:spPr>
          <a:xfrm>
            <a:off x="4055700" y="1981228"/>
            <a:ext cx="423900" cy="4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2" name="Google Shape;407;p26">
            <a:extLst>
              <a:ext uri="{FF2B5EF4-FFF2-40B4-BE49-F238E27FC236}">
                <a16:creationId xmlns:a16="http://schemas.microsoft.com/office/drawing/2014/main" id="{BD7F6F29-CC32-4756-8324-3FFFFD7FEBCD}"/>
              </a:ext>
            </a:extLst>
          </p:cNvPr>
          <p:cNvSpPr/>
          <p:nvPr/>
        </p:nvSpPr>
        <p:spPr>
          <a:xfrm>
            <a:off x="4055700" y="2492660"/>
            <a:ext cx="423900" cy="4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3" name="Google Shape;400;p26">
            <a:extLst>
              <a:ext uri="{FF2B5EF4-FFF2-40B4-BE49-F238E27FC236}">
                <a16:creationId xmlns:a16="http://schemas.microsoft.com/office/drawing/2014/main" id="{7047297A-991C-4176-B359-C79BEB895316}"/>
              </a:ext>
            </a:extLst>
          </p:cNvPr>
          <p:cNvSpPr txBox="1">
            <a:spLocks/>
          </p:cNvSpPr>
          <p:nvPr/>
        </p:nvSpPr>
        <p:spPr>
          <a:xfrm>
            <a:off x="4704586" y="2790475"/>
            <a:ext cx="2076000" cy="1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r>
              <a:rPr lang="en-US" sz="1200" b="1">
                <a:solidFill>
                  <a:srgbClr val="004E70"/>
                </a:solidFill>
                <a:latin typeface="+mn-lt"/>
              </a:rPr>
              <a:t>FINANCIAMENTO DE POLÍTICA PÚBLICA</a:t>
            </a:r>
          </a:p>
        </p:txBody>
      </p:sp>
      <p:sp>
        <p:nvSpPr>
          <p:cNvPr id="54" name="Google Shape;396;p26">
            <a:extLst>
              <a:ext uri="{FF2B5EF4-FFF2-40B4-BE49-F238E27FC236}">
                <a16:creationId xmlns:a16="http://schemas.microsoft.com/office/drawing/2014/main" id="{DF550CB3-38A7-4604-9967-B09D1E63D3C2}"/>
              </a:ext>
            </a:extLst>
          </p:cNvPr>
          <p:cNvSpPr/>
          <p:nvPr/>
        </p:nvSpPr>
        <p:spPr>
          <a:xfrm>
            <a:off x="4572000" y="3025544"/>
            <a:ext cx="2326500" cy="381000"/>
          </a:xfrm>
          <a:prstGeom prst="homePlat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5" name="Google Shape;407;p26">
            <a:extLst>
              <a:ext uri="{FF2B5EF4-FFF2-40B4-BE49-F238E27FC236}">
                <a16:creationId xmlns:a16="http://schemas.microsoft.com/office/drawing/2014/main" id="{2AEA3FF8-33C6-46BF-B445-A6AF587AB586}"/>
              </a:ext>
            </a:extLst>
          </p:cNvPr>
          <p:cNvSpPr/>
          <p:nvPr/>
        </p:nvSpPr>
        <p:spPr>
          <a:xfrm>
            <a:off x="4055700" y="3004094"/>
            <a:ext cx="423900" cy="4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6" name="Google Shape;400;p26">
            <a:extLst>
              <a:ext uri="{FF2B5EF4-FFF2-40B4-BE49-F238E27FC236}">
                <a16:creationId xmlns:a16="http://schemas.microsoft.com/office/drawing/2014/main" id="{4640FF95-ADDE-4B24-A62A-D2D191489936}"/>
              </a:ext>
            </a:extLst>
          </p:cNvPr>
          <p:cNvSpPr txBox="1">
            <a:spLocks/>
          </p:cNvSpPr>
          <p:nvPr/>
        </p:nvSpPr>
        <p:spPr>
          <a:xfrm>
            <a:off x="4697250" y="3210344"/>
            <a:ext cx="2076000" cy="1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r>
              <a:rPr lang="en-US" sz="1200" b="1">
                <a:solidFill>
                  <a:srgbClr val="004E70"/>
                </a:solidFill>
                <a:latin typeface="+mn-lt"/>
              </a:rPr>
              <a:t>GARANTIAS</a:t>
            </a:r>
          </a:p>
        </p:txBody>
      </p:sp>
      <p:sp>
        <p:nvSpPr>
          <p:cNvPr id="57" name="Google Shape;396;p26">
            <a:extLst>
              <a:ext uri="{FF2B5EF4-FFF2-40B4-BE49-F238E27FC236}">
                <a16:creationId xmlns:a16="http://schemas.microsoft.com/office/drawing/2014/main" id="{7406BC07-A764-4F49-88C2-1C31BDBB2606}"/>
              </a:ext>
            </a:extLst>
          </p:cNvPr>
          <p:cNvSpPr/>
          <p:nvPr/>
        </p:nvSpPr>
        <p:spPr>
          <a:xfrm>
            <a:off x="4572000" y="3560354"/>
            <a:ext cx="2326500" cy="381000"/>
          </a:xfrm>
          <a:prstGeom prst="homePlat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sp>
        <p:nvSpPr>
          <p:cNvPr id="58" name="Google Shape;407;p26">
            <a:extLst>
              <a:ext uri="{FF2B5EF4-FFF2-40B4-BE49-F238E27FC236}">
                <a16:creationId xmlns:a16="http://schemas.microsoft.com/office/drawing/2014/main" id="{42BD9D88-41FE-441C-B61B-D32FA840EB71}"/>
              </a:ext>
            </a:extLst>
          </p:cNvPr>
          <p:cNvSpPr/>
          <p:nvPr/>
        </p:nvSpPr>
        <p:spPr>
          <a:xfrm>
            <a:off x="4055700" y="3538904"/>
            <a:ext cx="423900" cy="4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8FFD5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697932-DA6C-4944-98E3-43F8EB91A6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116" y="1406501"/>
            <a:ext cx="2717981" cy="3267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05EEA7-81F2-4F30-8815-235FE676557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8113" y="1543742"/>
            <a:ext cx="199073" cy="26193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066502-1DAE-4E5D-AF89-436D003ECD6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7554" y="2036255"/>
            <a:ext cx="211383" cy="29136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F363E3-C387-4A40-82AD-82A2091DE2D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4149" y="2564966"/>
            <a:ext cx="216403" cy="2676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5229BE-0625-44BA-BA40-F23710F45DE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1641" y="3056811"/>
            <a:ext cx="184900" cy="31779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95D621-3834-43F5-8A75-A1ABFEF3097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37FDD6"/>
              </a:clrFrom>
              <a:clrTo>
                <a:srgbClr val="37FD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2217" y="3590176"/>
            <a:ext cx="203747" cy="3180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6" name="Google Shape;400;p26">
            <a:extLst>
              <a:ext uri="{FF2B5EF4-FFF2-40B4-BE49-F238E27FC236}">
                <a16:creationId xmlns:a16="http://schemas.microsoft.com/office/drawing/2014/main" id="{36F5B3D9-A6A1-4C93-B014-A45F190A8446}"/>
              </a:ext>
            </a:extLst>
          </p:cNvPr>
          <p:cNvSpPr txBox="1">
            <a:spLocks/>
          </p:cNvSpPr>
          <p:nvPr/>
        </p:nvSpPr>
        <p:spPr>
          <a:xfrm>
            <a:off x="4697250" y="3730136"/>
            <a:ext cx="2076000" cy="1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8FFD5"/>
              </a:buClr>
              <a:buSzPts val="1100"/>
              <a:buFont typeface="Roboto Black"/>
              <a:buNone/>
              <a:defRPr sz="1100" b="0" i="0" u="none" strike="noStrike" cap="none">
                <a:solidFill>
                  <a:srgbClr val="48FFD5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r>
              <a:rPr lang="en-US" sz="1200" b="1">
                <a:solidFill>
                  <a:srgbClr val="004E70"/>
                </a:solidFill>
                <a:latin typeface="+mn-lt"/>
              </a:rPr>
              <a:t>COOPERAÇÕES TÉCNICAS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1150A7-082E-DF70-49AE-754BF51AA3A4}"/>
              </a:ext>
            </a:extLst>
          </p:cNvPr>
          <p:cNvSpPr txBox="1"/>
          <p:nvPr/>
        </p:nvSpPr>
        <p:spPr>
          <a:xfrm>
            <a:off x="3685703" y="4299197"/>
            <a:ext cx="4224344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US$ 400M </a:t>
            </a:r>
            <a:r>
              <a:rPr lang="en-US" sz="1400" err="1">
                <a:solidFill>
                  <a:schemeClr val="bg1"/>
                </a:solidFill>
              </a:rPr>
              <a:t>em</a:t>
            </a:r>
            <a:r>
              <a:rPr lang="en-US" sz="1400">
                <a:solidFill>
                  <a:schemeClr val="bg1"/>
                </a:solidFill>
              </a:rPr>
              <a:t> 22-24 para </a:t>
            </a:r>
            <a:r>
              <a:rPr lang="en-US" sz="1400" err="1">
                <a:solidFill>
                  <a:schemeClr val="bg1"/>
                </a:solidFill>
              </a:rPr>
              <a:t>financiar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en-US" sz="1400" err="1">
                <a:solidFill>
                  <a:schemeClr val="bg1"/>
                </a:solidFill>
              </a:rPr>
              <a:t>projetos</a:t>
            </a:r>
            <a:r>
              <a:rPr lang="en-US" sz="1400">
                <a:solidFill>
                  <a:schemeClr val="bg1"/>
                </a:solidFill>
              </a:rPr>
              <a:t> de </a:t>
            </a:r>
            <a:r>
              <a:rPr lang="en-US" sz="1400" err="1">
                <a:solidFill>
                  <a:schemeClr val="bg1"/>
                </a:solidFill>
              </a:rPr>
              <a:t>conectividade</a:t>
            </a:r>
            <a:r>
              <a:rPr lang="en-US" sz="1400">
                <a:solidFill>
                  <a:schemeClr val="bg1"/>
                </a:solidFill>
              </a:rPr>
              <a:t> e </a:t>
            </a:r>
            <a:r>
              <a:rPr lang="en-US" sz="1400" err="1">
                <a:solidFill>
                  <a:schemeClr val="bg1"/>
                </a:solidFill>
              </a:rPr>
              <a:t>transformação</a:t>
            </a:r>
            <a:r>
              <a:rPr lang="en-US" sz="1400">
                <a:solidFill>
                  <a:schemeClr val="bg1"/>
                </a:solidFill>
              </a:rPr>
              <a:t> digital no Brasil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309C75-AB9B-9098-41A7-9E4AAC0A0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67" y="286868"/>
            <a:ext cx="5672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err="1">
                <a:solidFill>
                  <a:srgbClr val="004B73"/>
                </a:solidFill>
                <a:latin typeface="Arial" panose="020B0604020202020204" pitchFamily="34" charset="0"/>
              </a:rPr>
              <a:t>Visão</a:t>
            </a:r>
            <a:r>
              <a:rPr lang="en-US" altLang="en-US" sz="1800" b="1">
                <a:solidFill>
                  <a:srgbClr val="004B73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err="1">
                <a:solidFill>
                  <a:srgbClr val="004B73"/>
                </a:solidFill>
                <a:latin typeface="Arial" panose="020B0604020202020204" pitchFamily="34" charset="0"/>
              </a:rPr>
              <a:t>Geral</a:t>
            </a:r>
            <a:endParaRPr lang="pt" altLang="en-US" sz="1800" b="1">
              <a:solidFill>
                <a:srgbClr val="004B73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CED5FD-7E0D-5851-27E8-A53D85674790}"/>
              </a:ext>
            </a:extLst>
          </p:cNvPr>
          <p:cNvCxnSpPr>
            <a:cxnSpLocks/>
          </p:cNvCxnSpPr>
          <p:nvPr/>
        </p:nvCxnSpPr>
        <p:spPr>
          <a:xfrm>
            <a:off x="364805" y="72184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17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E5E02-AABB-5D49-216C-8A61FAFBB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C0A75-9F2F-5B6F-A7B8-297A2E5BB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4E70"/>
                </a:solidFill>
              </a:rPr>
              <a:t>CRÉDITO PARA CONECTIVIDADE E TRANSFORMAÇÃO digital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8C68E-BE1F-7E6F-05A1-92A812D818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FOCO ESTRATÉGICO</a:t>
            </a:r>
          </a:p>
        </p:txBody>
      </p:sp>
    </p:spTree>
    <p:extLst>
      <p:ext uri="{BB962C8B-B14F-4D97-AF65-F5344CB8AC3E}">
        <p14:creationId xmlns:p14="http://schemas.microsoft.com/office/powerpoint/2010/main" val="2146291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EFCBAF-2A2D-8630-9032-551E1B27DC8A}"/>
              </a:ext>
            </a:extLst>
          </p:cNvPr>
          <p:cNvSpPr/>
          <p:nvPr/>
        </p:nvSpPr>
        <p:spPr>
          <a:xfrm>
            <a:off x="6950075" y="3998913"/>
            <a:ext cx="2011363" cy="9636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9C039615-F8A4-944A-237A-235475426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420688"/>
            <a:ext cx="5672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800" b="1">
                <a:solidFill>
                  <a:srgbClr val="004B73"/>
                </a:solidFill>
                <a:latin typeface="Arial" panose="020B0604020202020204" pitchFamily="34" charset="0"/>
              </a:rPr>
              <a:t>Diagnóstico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F9FC6-A9ED-EDCB-114D-C42D350CF191}"/>
              </a:ext>
            </a:extLst>
          </p:cNvPr>
          <p:cNvCxnSpPr>
            <a:cxnSpLocks/>
          </p:cNvCxnSpPr>
          <p:nvPr/>
        </p:nvCxnSpPr>
        <p:spPr>
          <a:xfrm>
            <a:off x="484188" y="85566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07596BB3-E965-51D0-D5C4-60A5BBF8FB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4033005"/>
              </p:ext>
            </p:extLst>
          </p:nvPr>
        </p:nvGraphicFramePr>
        <p:xfrm>
          <a:off x="233307" y="939654"/>
          <a:ext cx="8084580" cy="384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D2729FE-A496-96BF-BB72-94EC872FEE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974897"/>
            <a:ext cx="8764577" cy="22804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76E32E-D8B1-1075-9636-0756BC6FFEF6}"/>
              </a:ext>
            </a:extLst>
          </p:cNvPr>
          <p:cNvSpPr txBox="1"/>
          <p:nvPr/>
        </p:nvSpPr>
        <p:spPr>
          <a:xfrm>
            <a:off x="482414" y="4910424"/>
            <a:ext cx="1785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000">
                <a:solidFill>
                  <a:srgbClr val="004E70"/>
                </a:solidFill>
                <a:latin typeface="Gotham Medium" pitchFamily="50" charset="0"/>
              </a:rPr>
              <a:t>Fonte: Projeto C2DB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31280B-DEFB-1F5C-ED07-AA5CBDCD55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1271" y="3075627"/>
            <a:ext cx="3266616" cy="2025824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oup 5">
            <a:extLst>
              <a:ext uri="{FF2B5EF4-FFF2-40B4-BE49-F238E27FC236}">
                <a16:creationId xmlns:a16="http://schemas.microsoft.com/office/drawing/2014/main" id="{3F60A9C7-9437-741A-A0E3-65BAF59D0BE3}"/>
              </a:ext>
            </a:extLst>
          </p:cNvPr>
          <p:cNvGrpSpPr>
            <a:grpSpLocks/>
          </p:cNvGrpSpPr>
          <p:nvPr/>
        </p:nvGrpSpPr>
        <p:grpSpPr bwMode="auto">
          <a:xfrm>
            <a:off x="516769" y="3075627"/>
            <a:ext cx="4087812" cy="1881445"/>
            <a:chOff x="212725" y="1117273"/>
            <a:chExt cx="8767763" cy="39862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E79924-5C71-BAAE-19CA-A584CBFC05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475" y="1117273"/>
              <a:ext cx="2052638" cy="398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E952D85-20BB-38B3-DE7B-CCE071D91E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7850" y="1117273"/>
              <a:ext cx="2052638" cy="398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">
              <a:extLst>
                <a:ext uri="{FF2B5EF4-FFF2-40B4-BE49-F238E27FC236}">
                  <a16:creationId xmlns:a16="http://schemas.microsoft.com/office/drawing/2014/main" id="{83C7DB5F-DC2C-57BF-D55A-F1154CF005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725" y="1117273"/>
              <a:ext cx="4511675" cy="398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DF80BCF-D8B6-F897-2B74-96BE4B308094}"/>
              </a:ext>
            </a:extLst>
          </p:cNvPr>
          <p:cNvSpPr txBox="1"/>
          <p:nvPr/>
        </p:nvSpPr>
        <p:spPr>
          <a:xfrm>
            <a:off x="4970059" y="5054578"/>
            <a:ext cx="1785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000" dirty="0">
                <a:solidFill>
                  <a:srgbClr val="004E70"/>
                </a:solidFill>
                <a:latin typeface="Gotham Medium" pitchFamily="50" charset="0"/>
              </a:rPr>
              <a:t>Fonte: Teleco</a:t>
            </a:r>
          </a:p>
        </p:txBody>
      </p:sp>
    </p:spTree>
    <p:extLst>
      <p:ext uri="{BB962C8B-B14F-4D97-AF65-F5344CB8AC3E}">
        <p14:creationId xmlns:p14="http://schemas.microsoft.com/office/powerpoint/2010/main" val="15786076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EFCBAF-2A2D-8630-9032-551E1B27DC8A}"/>
              </a:ext>
            </a:extLst>
          </p:cNvPr>
          <p:cNvSpPr/>
          <p:nvPr/>
        </p:nvSpPr>
        <p:spPr>
          <a:xfrm>
            <a:off x="6950075" y="3998913"/>
            <a:ext cx="2011363" cy="9636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9C039615-F8A4-944A-237A-235475426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49" y="420688"/>
            <a:ext cx="80255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pt" altLang="en-US" sz="1800" b="1" dirty="0">
                <a:solidFill>
                  <a:srgbClr val="004B73"/>
                </a:solidFill>
                <a:latin typeface="Arial" panose="020B0604020202020204" pitchFamily="34" charset="0"/>
              </a:rPr>
              <a:t>Diagnóstico</a:t>
            </a:r>
            <a:endParaRPr lang="en-US" sz="11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F9FC6-A9ED-EDCB-114D-C42D350CF191}"/>
              </a:ext>
            </a:extLst>
          </p:cNvPr>
          <p:cNvCxnSpPr>
            <a:cxnSpLocks/>
          </p:cNvCxnSpPr>
          <p:nvPr/>
        </p:nvCxnSpPr>
        <p:spPr>
          <a:xfrm>
            <a:off x="484188" y="85566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A4CF176-E28B-ABD0-B78B-DCEACE17E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183" y="1139588"/>
            <a:ext cx="3583902" cy="350747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C9A4004-982F-2869-6435-EFD3F8C772E1}"/>
              </a:ext>
            </a:extLst>
          </p:cNvPr>
          <p:cNvGrpSpPr/>
          <p:nvPr/>
        </p:nvGrpSpPr>
        <p:grpSpPr>
          <a:xfrm>
            <a:off x="374648" y="1207828"/>
            <a:ext cx="2253031" cy="1875168"/>
            <a:chOff x="6058723" y="1023506"/>
            <a:chExt cx="2253031" cy="187516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51F73BA-A9F6-6A69-F9D9-07DE657DCE44}"/>
                </a:ext>
              </a:extLst>
            </p:cNvPr>
            <p:cNvGrpSpPr/>
            <p:nvPr/>
          </p:nvGrpSpPr>
          <p:grpSpPr>
            <a:xfrm>
              <a:off x="6058723" y="1023506"/>
              <a:ext cx="2253031" cy="1875168"/>
              <a:chOff x="732015" y="1094100"/>
              <a:chExt cx="2253031" cy="1875168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02E7194E-0569-7E25-F3FF-CD58E0F7F9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2017" y="1631557"/>
                <a:ext cx="1031192" cy="1337711"/>
              </a:xfrm>
              <a:prstGeom prst="rect">
                <a:avLst/>
              </a:prstGeom>
              <a:ln>
                <a:solidFill>
                  <a:schemeClr val="tx2"/>
                </a:solidFill>
              </a:ln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6D38154-E486-EAFB-F308-993CDC56DD69}"/>
                  </a:ext>
                </a:extLst>
              </p:cNvPr>
              <p:cNvSpPr txBox="1"/>
              <p:nvPr/>
            </p:nvSpPr>
            <p:spPr>
              <a:xfrm>
                <a:off x="732015" y="1094100"/>
                <a:ext cx="2253031" cy="581322"/>
              </a:xfrm>
              <a:prstGeom prst="rect">
                <a:avLst/>
              </a:prstGeom>
              <a:noFill/>
            </p:spPr>
            <p:txBody>
              <a:bodyPr wrap="square" rtlCol="0">
                <a:normAutofit lnSpcReduction="10000"/>
              </a:bodyPr>
              <a:lstStyle>
                <a:defPPr>
                  <a:defRPr lang="en-US"/>
                </a:defPPr>
                <a:lvl1pPr algn="just"/>
              </a:lstStyle>
              <a:p>
                <a:pPr algn="ctr"/>
                <a:r>
                  <a:rPr lang="pt-BR" sz="1100" b="1" dirty="0">
                    <a:solidFill>
                      <a:srgbClr val="164F70"/>
                    </a:solidFill>
                  </a:rPr>
                  <a:t>Pesquisa com ISPs e Bancos</a:t>
                </a:r>
              </a:p>
              <a:p>
                <a:pPr algn="ctr"/>
                <a:r>
                  <a:rPr lang="pt-BR" sz="1100" dirty="0">
                    <a:solidFill>
                      <a:srgbClr val="164F70"/>
                    </a:solidFill>
                  </a:rPr>
                  <a:t>Demanda e oferta de crédito para pequenos ISPs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25BFDB7-ACE2-76A6-B20D-5133A8C12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85240" y="1560963"/>
              <a:ext cx="1031192" cy="1337711"/>
            </a:xfrm>
            <a:prstGeom prst="rect">
              <a:avLst/>
            </a:prstGeom>
            <a:ln>
              <a:solidFill>
                <a:srgbClr val="164F70"/>
              </a:solidFill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2A1C57-7149-00A1-A6D3-207267FE701A}"/>
              </a:ext>
            </a:extLst>
          </p:cNvPr>
          <p:cNvGrpSpPr/>
          <p:nvPr/>
        </p:nvGrpSpPr>
        <p:grpSpPr>
          <a:xfrm>
            <a:off x="2627679" y="1195316"/>
            <a:ext cx="2367402" cy="1887680"/>
            <a:chOff x="6996929" y="3131995"/>
            <a:chExt cx="2367402" cy="188768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7FE2270-1CA3-3B9D-0740-FFAFA82F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6482" y="3636265"/>
              <a:ext cx="1246425" cy="1383410"/>
            </a:xfrm>
            <a:prstGeom prst="rect">
              <a:avLst/>
            </a:prstGeom>
            <a:ln>
              <a:solidFill>
                <a:srgbClr val="164F70"/>
              </a:solidFill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E974C2-6BEC-9B39-4F71-376E22034AA9}"/>
                </a:ext>
              </a:extLst>
            </p:cNvPr>
            <p:cNvSpPr txBox="1"/>
            <p:nvPr/>
          </p:nvSpPr>
          <p:spPr>
            <a:xfrm>
              <a:off x="6996929" y="3131995"/>
              <a:ext cx="2367402" cy="58132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algn="just"/>
            </a:lstStyle>
            <a:p>
              <a:pPr algn="ctr"/>
              <a:r>
                <a:rPr lang="pt-BR" sz="1100" b="1" dirty="0">
                  <a:solidFill>
                    <a:srgbClr val="164F70"/>
                  </a:solidFill>
                </a:rPr>
                <a:t>Algoritmos de Validação de Dados</a:t>
              </a:r>
            </a:p>
            <a:p>
              <a:pPr algn="ctr"/>
              <a:r>
                <a:rPr lang="pt-BR" sz="1100" dirty="0">
                  <a:solidFill>
                    <a:srgbClr val="164F70"/>
                  </a:solidFill>
                </a:rPr>
                <a:t>Apoio à avaliação de crédito para ISPs</a:t>
              </a:r>
            </a:p>
          </p:txBody>
        </p:sp>
      </p:grp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8372B61C-DF62-B522-8248-969EF939AC32}"/>
              </a:ext>
            </a:extLst>
          </p:cNvPr>
          <p:cNvGraphicFramePr/>
          <p:nvPr/>
        </p:nvGraphicFramePr>
        <p:xfrm>
          <a:off x="249013" y="3354351"/>
          <a:ext cx="4881027" cy="1283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7921177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EFCBAF-2A2D-8630-9032-551E1B27DC8A}"/>
              </a:ext>
            </a:extLst>
          </p:cNvPr>
          <p:cNvSpPr/>
          <p:nvPr/>
        </p:nvSpPr>
        <p:spPr>
          <a:xfrm>
            <a:off x="6950075" y="3998913"/>
            <a:ext cx="2011363" cy="9636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9C039615-F8A4-944A-237A-235475426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420688"/>
            <a:ext cx="5672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800" b="1" dirty="0">
                <a:solidFill>
                  <a:srgbClr val="004B73"/>
                </a:solidFill>
                <a:latin typeface="Arial" panose="020B0604020202020204" pitchFamily="34" charset="0"/>
              </a:rPr>
              <a:t>Diagnóstico: Diversidade, Gênero e ESG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F9FC6-A9ED-EDCB-114D-C42D350CF191}"/>
              </a:ext>
            </a:extLst>
          </p:cNvPr>
          <p:cNvCxnSpPr>
            <a:cxnSpLocks/>
          </p:cNvCxnSpPr>
          <p:nvPr/>
        </p:nvCxnSpPr>
        <p:spPr>
          <a:xfrm>
            <a:off x="484188" y="85566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EDFCD2F-3AF2-BCAA-0864-B3E3833B4BE8}"/>
              </a:ext>
            </a:extLst>
          </p:cNvPr>
          <p:cNvGraphicFramePr/>
          <p:nvPr/>
        </p:nvGraphicFramePr>
        <p:xfrm>
          <a:off x="285364" y="920752"/>
          <a:ext cx="4881027" cy="380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F601785A-B1F7-CE64-AA34-004149C3B8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339" y="761359"/>
            <a:ext cx="3189355" cy="438214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2A6970-4349-AD7E-9D29-3CBB2619CEEE}"/>
              </a:ext>
            </a:extLst>
          </p:cNvPr>
          <p:cNvSpPr txBox="1"/>
          <p:nvPr/>
        </p:nvSpPr>
        <p:spPr>
          <a:xfrm>
            <a:off x="285364" y="478789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000" baseline="30000">
                <a:solidFill>
                  <a:srgbClr val="004E70"/>
                </a:solidFill>
                <a:latin typeface="Gotham Medium" pitchFamily="50" charset="0"/>
              </a:rPr>
              <a:t>* </a:t>
            </a:r>
            <a:r>
              <a:rPr lang="en-US" sz="1000">
                <a:hlinkClick r:id="rId9"/>
              </a:rPr>
              <a:t>Cepal (2022)</a:t>
            </a:r>
            <a:endParaRPr lang="pt" altLang="en-US" sz="1000">
              <a:solidFill>
                <a:srgbClr val="004E70"/>
              </a:solidFill>
              <a:latin typeface="Gotham Medium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84027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>
            <a:extLst>
              <a:ext uri="{FF2B5EF4-FFF2-40B4-BE49-F238E27FC236}">
                <a16:creationId xmlns:a16="http://schemas.microsoft.com/office/drawing/2014/main" id="{5FEB22D2-1A03-2A73-CB6A-519073A98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49" y="420688"/>
            <a:ext cx="85021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pt" altLang="en-US" sz="1800" b="1" dirty="0">
                <a:solidFill>
                  <a:srgbClr val="004B73"/>
                </a:solidFill>
                <a:latin typeface="Arial" panose="020B0604020202020204" pitchFamily="34" charset="0"/>
              </a:rPr>
              <a:t>Crédito para Conectividade Digital ( Iniciativas em Curso)</a:t>
            </a:r>
            <a:endParaRPr lang="en-US" sz="1100" dirty="0"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04557722-10E1-9843-F2EA-D9B830A2BF4D}"/>
              </a:ext>
            </a:extLst>
          </p:cNvPr>
          <p:cNvGraphicFramePr/>
          <p:nvPr/>
        </p:nvGraphicFramePr>
        <p:xfrm>
          <a:off x="-731912" y="1087740"/>
          <a:ext cx="8372901" cy="3543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93F3A0D5-F0E6-6C69-B2C7-499E3172DB0D}"/>
              </a:ext>
            </a:extLst>
          </p:cNvPr>
          <p:cNvSpPr txBox="1"/>
          <p:nvPr/>
        </p:nvSpPr>
        <p:spPr>
          <a:xfrm>
            <a:off x="6721522" y="1786920"/>
            <a:ext cx="2155307" cy="156966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US$ 400M entre 2022 e 2024 para </a:t>
            </a:r>
            <a:r>
              <a:rPr lang="en-US" sz="1600" dirty="0" err="1">
                <a:solidFill>
                  <a:schemeClr val="bg1"/>
                </a:solidFill>
              </a:rPr>
              <a:t>financiar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projetos</a:t>
            </a:r>
            <a:r>
              <a:rPr lang="en-US" sz="1600" dirty="0">
                <a:solidFill>
                  <a:schemeClr val="bg1"/>
                </a:solidFill>
              </a:rPr>
              <a:t> de </a:t>
            </a:r>
            <a:r>
              <a:rPr lang="en-US" sz="1600" dirty="0" err="1">
                <a:solidFill>
                  <a:schemeClr val="bg1"/>
                </a:solidFill>
              </a:rPr>
              <a:t>conectividade</a:t>
            </a:r>
            <a:r>
              <a:rPr lang="en-US" sz="1600" dirty="0">
                <a:solidFill>
                  <a:schemeClr val="bg1"/>
                </a:solidFill>
              </a:rPr>
              <a:t> e </a:t>
            </a:r>
            <a:r>
              <a:rPr lang="en-US" sz="1600" dirty="0" err="1">
                <a:solidFill>
                  <a:schemeClr val="bg1"/>
                </a:solidFill>
              </a:rPr>
              <a:t>transformação</a:t>
            </a:r>
            <a:r>
              <a:rPr lang="en-US" sz="1600" dirty="0">
                <a:solidFill>
                  <a:schemeClr val="bg1"/>
                </a:solidFill>
              </a:rPr>
              <a:t> digital no Brasil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015B3EF-1337-1D94-DB42-8C1E671C8DF8}"/>
              </a:ext>
            </a:extLst>
          </p:cNvPr>
          <p:cNvCxnSpPr>
            <a:cxnSpLocks/>
          </p:cNvCxnSpPr>
          <p:nvPr/>
        </p:nvCxnSpPr>
        <p:spPr>
          <a:xfrm>
            <a:off x="484188" y="85566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22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41538B28-DD72-E2FD-EFED-C7B8F8526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233" y="4266773"/>
            <a:ext cx="1819781" cy="67924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EFCBAF-2A2D-8630-9032-551E1B27DC8A}"/>
              </a:ext>
            </a:extLst>
          </p:cNvPr>
          <p:cNvSpPr/>
          <p:nvPr/>
        </p:nvSpPr>
        <p:spPr>
          <a:xfrm>
            <a:off x="5389218" y="2820931"/>
            <a:ext cx="2011363" cy="9636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9C039615-F8A4-944A-237A-235475426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420688"/>
            <a:ext cx="65938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" altLang="en-US" sz="1800" b="1">
                <a:solidFill>
                  <a:srgbClr val="004B73"/>
                </a:solidFill>
                <a:latin typeface="Arial" panose="020B0604020202020204" pitchFamily="34" charset="0"/>
              </a:rPr>
              <a:t>A Operação de crédito BR-L1619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F9FC6-A9ED-EDCB-114D-C42D350CF191}"/>
              </a:ext>
            </a:extLst>
          </p:cNvPr>
          <p:cNvCxnSpPr>
            <a:cxnSpLocks/>
          </p:cNvCxnSpPr>
          <p:nvPr/>
        </p:nvCxnSpPr>
        <p:spPr>
          <a:xfrm>
            <a:off x="484188" y="855663"/>
            <a:ext cx="906462" cy="0"/>
          </a:xfrm>
          <a:prstGeom prst="line">
            <a:avLst/>
          </a:prstGeom>
          <a:ln w="12700">
            <a:solidFill>
              <a:srgbClr val="1F497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aixaDeTexto 4">
            <a:extLst>
              <a:ext uri="{FF2B5EF4-FFF2-40B4-BE49-F238E27FC236}">
                <a16:creationId xmlns:a16="http://schemas.microsoft.com/office/drawing/2014/main" id="{C598525A-AB50-CE46-A073-5CE3183BD407}"/>
              </a:ext>
            </a:extLst>
          </p:cNvPr>
          <p:cNvSpPr txBox="1"/>
          <p:nvPr/>
        </p:nvSpPr>
        <p:spPr>
          <a:xfrm>
            <a:off x="484188" y="1026352"/>
            <a:ext cx="8295918" cy="861774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1400" u="sng" dirty="0">
                <a:solidFill>
                  <a:srgbClr val="004E70"/>
                </a:solidFill>
                <a:latin typeface="arial" panose="020B0604020202020204" pitchFamily="34" charset="0"/>
              </a:rPr>
              <a:t>Programa Acessa Crédito Telecom 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Busca implementar, com recursos do FUST, instrumentos inovadores para viabilizar o acesso ao crédito para </a:t>
            </a:r>
            <a:r>
              <a:rPr lang="pt-BR" sz="1200" dirty="0" err="1">
                <a:solidFill>
                  <a:srgbClr val="004E70"/>
                </a:solidFill>
                <a:latin typeface="arial" panose="020B0604020202020204" pitchFamily="34" charset="0"/>
              </a:rPr>
              <a:t>ISPs</a:t>
            </a:r>
            <a:r>
              <a:rPr lang="pt-BR" sz="1200" dirty="0">
                <a:solidFill>
                  <a:srgbClr val="004E70"/>
                </a:solidFill>
                <a:latin typeface="arial" panose="020B0604020202020204" pitchFamily="34" charset="0"/>
              </a:rPr>
              <a:t> com até 200 mil assinantes investirem em municípios &lt;30k hab., de modo a estimular a expansão, o uso e a melhoria da qualidade das redes de banda larga fixa.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8290CB7-A68C-CEC5-1F19-6218F3AC56E5}"/>
              </a:ext>
            </a:extLst>
          </p:cNvPr>
          <p:cNvGrpSpPr/>
          <p:nvPr/>
        </p:nvGrpSpPr>
        <p:grpSpPr>
          <a:xfrm>
            <a:off x="485453" y="2037893"/>
            <a:ext cx="5700428" cy="2888670"/>
            <a:chOff x="417908" y="1994152"/>
            <a:chExt cx="5700428" cy="3033190"/>
          </a:xfrm>
        </p:grpSpPr>
        <p:sp>
          <p:nvSpPr>
            <p:cNvPr id="7" name="Rectangle: Rounded Corners 10">
              <a:extLst>
                <a:ext uri="{FF2B5EF4-FFF2-40B4-BE49-F238E27FC236}">
                  <a16:creationId xmlns:a16="http://schemas.microsoft.com/office/drawing/2014/main" id="{AD22FBDD-5271-B5DE-AF35-FF72283694F3}"/>
                </a:ext>
              </a:extLst>
            </p:cNvPr>
            <p:cNvSpPr/>
            <p:nvPr/>
          </p:nvSpPr>
          <p:spPr>
            <a:xfrm>
              <a:off x="417908" y="1994152"/>
              <a:ext cx="5700428" cy="3033190"/>
            </a:xfrm>
            <a:prstGeom prst="roundRect">
              <a:avLst>
                <a:gd name="adj" fmla="val 218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 sz="16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378C23-C966-C3BC-D38F-D28D5F2E9FDD}"/>
                </a:ext>
              </a:extLst>
            </p:cNvPr>
            <p:cNvSpPr txBox="1"/>
            <p:nvPr/>
          </p:nvSpPr>
          <p:spPr>
            <a:xfrm>
              <a:off x="568683" y="2593799"/>
              <a:ext cx="1773123" cy="54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b="1">
                  <a:solidFill>
                    <a:schemeClr val="tx2"/>
                  </a:solidFill>
                </a:rPr>
                <a:t>Instrumentos de Crédito não Bancário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00CFA6-94CF-181C-4420-5E2663900EF4}"/>
                </a:ext>
              </a:extLst>
            </p:cNvPr>
            <p:cNvSpPr txBox="1"/>
            <p:nvPr/>
          </p:nvSpPr>
          <p:spPr>
            <a:xfrm>
              <a:off x="4391793" y="2593099"/>
              <a:ext cx="1455577" cy="54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b="1">
                  <a:solidFill>
                    <a:schemeClr val="tx2"/>
                  </a:solidFill>
                </a:rPr>
                <a:t>Instrumentos de Crédito Bancário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37E1631-FAFE-254C-C1FA-D13DB78A7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302" y="3248841"/>
            <a:ext cx="1679750" cy="143463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4FD3216-45C7-5F70-A1E3-00C815F85A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21" y="3221339"/>
            <a:ext cx="1679751" cy="14346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3FCC54-BA10-E054-A8B3-E7F17E99E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12" y="3248841"/>
            <a:ext cx="1679751" cy="143463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87FA38-A3E8-C2BD-776B-8BF8EC5ED87B}"/>
              </a:ext>
            </a:extLst>
          </p:cNvPr>
          <p:cNvSpPr txBox="1"/>
          <p:nvPr/>
        </p:nvSpPr>
        <p:spPr>
          <a:xfrm>
            <a:off x="2567302" y="2608302"/>
            <a:ext cx="1679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>
                <a:solidFill>
                  <a:schemeClr val="tx2"/>
                </a:solidFill>
              </a:rPr>
              <a:t>Mecanismos de Garantia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77B802-6590-E732-7889-95A76F6B2B4E}"/>
              </a:ext>
            </a:extLst>
          </p:cNvPr>
          <p:cNvSpPr txBox="1"/>
          <p:nvPr/>
        </p:nvSpPr>
        <p:spPr>
          <a:xfrm>
            <a:off x="481795" y="2055331"/>
            <a:ext cx="5451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400" u="sng">
                <a:solidFill>
                  <a:srgbClr val="004E70"/>
                </a:solidFill>
                <a:latin typeface="arial" panose="020B0604020202020204" pitchFamily="34" charset="0"/>
              </a:rPr>
              <a:t>Componente 1: Financiamento para investimentos por ISPs </a:t>
            </a:r>
          </a:p>
          <a:p>
            <a:pPr algn="just"/>
            <a:r>
              <a:rPr lang="pt-BR" sz="1400" u="sng">
                <a:solidFill>
                  <a:srgbClr val="004E70"/>
                </a:solidFill>
                <a:latin typeface="arial" panose="020B0604020202020204" pitchFamily="34" charset="0"/>
              </a:rPr>
              <a:t>(US$ 98,5M - BID)</a:t>
            </a:r>
          </a:p>
        </p:txBody>
      </p:sp>
      <p:sp>
        <p:nvSpPr>
          <p:cNvPr id="26" name="Rectangle: Rounded Corners 10">
            <a:extLst>
              <a:ext uri="{FF2B5EF4-FFF2-40B4-BE49-F238E27FC236}">
                <a16:creationId xmlns:a16="http://schemas.microsoft.com/office/drawing/2014/main" id="{01BA01C2-80B4-1750-DF43-73CAB622BBD8}"/>
              </a:ext>
            </a:extLst>
          </p:cNvPr>
          <p:cNvSpPr/>
          <p:nvPr/>
        </p:nvSpPr>
        <p:spPr>
          <a:xfrm>
            <a:off x="6316823" y="2042857"/>
            <a:ext cx="2575249" cy="2883706"/>
          </a:xfrm>
          <a:prstGeom prst="roundRect">
            <a:avLst>
              <a:gd name="adj" fmla="val 2182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5" name="Rectangle: Rounded Corners 10">
            <a:extLst>
              <a:ext uri="{FF2B5EF4-FFF2-40B4-BE49-F238E27FC236}">
                <a16:creationId xmlns:a16="http://schemas.microsoft.com/office/drawing/2014/main" id="{C9406332-3A46-88DA-8C63-D12379D36D6E}"/>
              </a:ext>
            </a:extLst>
          </p:cNvPr>
          <p:cNvSpPr/>
          <p:nvPr/>
        </p:nvSpPr>
        <p:spPr>
          <a:xfrm>
            <a:off x="481795" y="975559"/>
            <a:ext cx="8410278" cy="968465"/>
          </a:xfrm>
          <a:prstGeom prst="roundRect">
            <a:avLst>
              <a:gd name="adj" fmla="val 467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A78E9A-02B4-8365-B9EB-CC04F7382608}"/>
              </a:ext>
            </a:extLst>
          </p:cNvPr>
          <p:cNvSpPr txBox="1"/>
          <p:nvPr/>
        </p:nvSpPr>
        <p:spPr>
          <a:xfrm>
            <a:off x="6316824" y="2068641"/>
            <a:ext cx="2463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200" u="sng">
                <a:solidFill>
                  <a:srgbClr val="004E70"/>
                </a:solidFill>
                <a:latin typeface="arial" panose="020B0604020202020204" pitchFamily="34" charset="0"/>
              </a:rPr>
              <a:t>Componente 2: Informação sobre ISPs (US$ 3M – BID/MCOM)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C536AC7-0BA6-6E23-DF6E-546DB397CF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861" y="3247295"/>
            <a:ext cx="1922645" cy="140868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2DB7849-3B49-7EC0-9FDF-6D4818A1C014}"/>
              </a:ext>
            </a:extLst>
          </p:cNvPr>
          <p:cNvSpPr txBox="1"/>
          <p:nvPr/>
        </p:nvSpPr>
        <p:spPr>
          <a:xfrm>
            <a:off x="6642862" y="2629139"/>
            <a:ext cx="1899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>
                <a:solidFill>
                  <a:schemeClr val="tx2"/>
                </a:solidFill>
              </a:rPr>
              <a:t>Sistema de Informação e Monitoramento</a:t>
            </a:r>
          </a:p>
          <a:p>
            <a:pPr algn="ctr"/>
            <a:r>
              <a:rPr lang="pt-BR" sz="1200" b="1" err="1">
                <a:solidFill>
                  <a:schemeClr val="tx2"/>
                </a:solidFill>
              </a:rPr>
              <a:t>SisCred</a:t>
            </a:r>
            <a:r>
              <a:rPr lang="pt-BR" sz="1200" b="1">
                <a:solidFill>
                  <a:schemeClr val="tx2"/>
                </a:solidFill>
              </a:rPr>
              <a:t> - ISP</a:t>
            </a:r>
          </a:p>
        </p:txBody>
      </p:sp>
    </p:spTree>
    <p:extLst>
      <p:ext uri="{BB962C8B-B14F-4D97-AF65-F5344CB8AC3E}">
        <p14:creationId xmlns:p14="http://schemas.microsoft.com/office/powerpoint/2010/main" val="38399572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D2F7960AB4614F8235A9296CAB1037" ma:contentTypeVersion="4" ma:contentTypeDescription="Create a new document." ma:contentTypeScope="" ma:versionID="26087d61ca1da36ca8f48cc6c0619e64">
  <xsd:schema xmlns:xsd="http://www.w3.org/2001/XMLSchema" xmlns:xs="http://www.w3.org/2001/XMLSchema" xmlns:p="http://schemas.microsoft.com/office/2006/metadata/properties" xmlns:ns2="0fc25004-b1eb-4229-8646-a4b9a81aac9e" xmlns:ns3="72e25171-de78-4e5a-9338-116e9928ee62" targetNamespace="http://schemas.microsoft.com/office/2006/metadata/properties" ma:root="true" ma:fieldsID="fb85c12a6d98fb44e51e6ab6566edacc" ns2:_="" ns3:_="">
    <xsd:import namespace="0fc25004-b1eb-4229-8646-a4b9a81aac9e"/>
    <xsd:import namespace="72e25171-de78-4e5a-9338-116e9928ee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c25004-b1eb-4229-8646-a4b9a81aac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e25171-de78-4e5a-9338-116e9928ee6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2BCD9E-2F2A-4EDE-9691-0292CCE70C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AFF732-502A-4C6B-AFB7-D97D5B8D24E9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72e25171-de78-4e5a-9338-116e9928ee62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0fc25004-b1eb-4229-8646-a4b9a81aac9e"/>
  </ds:schemaRefs>
</ds:datastoreItem>
</file>

<file path=customXml/itemProps3.xml><?xml version="1.0" encoding="utf-8"?>
<ds:datastoreItem xmlns:ds="http://schemas.openxmlformats.org/officeDocument/2006/customXml" ds:itemID="{167DC5F7-D1E5-4255-8BE8-24BEDA5D7EBA}">
  <ds:schemaRefs>
    <ds:schemaRef ds:uri="0fc25004-b1eb-4229-8646-a4b9a81aac9e"/>
    <ds:schemaRef ds:uri="72e25171-de78-4e5a-9338-116e9928ee6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2033</Words>
  <Application>Microsoft Office PowerPoint</Application>
  <PresentationFormat>On-screen Show (16:9)</PresentationFormat>
  <Paragraphs>153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</vt:lpstr>
      <vt:lpstr>Calibri</vt:lpstr>
      <vt:lpstr>Courier New</vt:lpstr>
      <vt:lpstr>Gotham Book</vt:lpstr>
      <vt:lpstr>Gotham Medium</vt:lpstr>
      <vt:lpstr>Roboto Black</vt:lpstr>
      <vt:lpstr>Office Theme</vt:lpstr>
      <vt:lpstr>PowerPoint Presentation</vt:lpstr>
      <vt:lpstr>PowerPoint Presentation</vt:lpstr>
      <vt:lpstr>US$7 bilhões em Projetos de Conectividade </vt:lpstr>
      <vt:lpstr>CRÉDITO PARA CONECTIVIDADE E TRANSFORMAÇÃO digital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Prado, Gerald</dc:creator>
  <cp:lastModifiedBy>Alarcon Lopez, Luis Guillermo</cp:lastModifiedBy>
  <cp:revision>5</cp:revision>
  <dcterms:created xsi:type="dcterms:W3CDTF">2021-03-09T19:58:31Z</dcterms:created>
  <dcterms:modified xsi:type="dcterms:W3CDTF">2024-09-24T00:36:26Z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0x01010026D2F7960AB4614F8235A9296CAB1037</vt:lpwstr>
  </property>
</Properties>
</file>